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2"/>
  </p:notesMasterIdLst>
  <p:sldIdLst>
    <p:sldId id="256" r:id="rId2"/>
    <p:sldId id="26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65" r:id="rId27"/>
    <p:sldId id="267" r:id="rId28"/>
    <p:sldId id="298" r:id="rId29"/>
    <p:sldId id="299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5" r:id="rId38"/>
    <p:sldId id="316" r:id="rId39"/>
    <p:sldId id="318" r:id="rId40"/>
    <p:sldId id="319" r:id="rId41"/>
    <p:sldId id="320" r:id="rId42"/>
    <p:sldId id="321" r:id="rId43"/>
    <p:sldId id="322" r:id="rId44"/>
    <p:sldId id="323" r:id="rId45"/>
    <p:sldId id="328" r:id="rId46"/>
    <p:sldId id="329" r:id="rId47"/>
    <p:sldId id="324" r:id="rId48"/>
    <p:sldId id="325" r:id="rId49"/>
    <p:sldId id="326" r:id="rId50"/>
    <p:sldId id="25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Szakmai%20anyagok\Program\F&#337;dokumentumok\J&#225;r&#225;si%20konferenci&#225;k\_V&#225;laszd%20az%20&#201;letet!_%20&#201;letv&#233;d&#337;%20&#233;s%20&#214;ngyilkoss&#225;g-megel&#337;z&#233;si%20Program%202015.%20(v&#225;laszok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Szakmai%20anyagok\Program\F&#337;dokumentumok\J&#225;r&#225;si%20konferenci&#225;k\_V&#225;laszd%20az%20&#201;letet!_%20&#201;letv&#233;d&#337;%20&#233;s%20&#214;ngyilkoss&#225;g-megel&#337;z&#233;si%20Program%202015.%20(v&#225;laszok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Szakmai%20anyagok\Program\F&#337;dokumentumok\J&#225;r&#225;si%20konferenci&#225;k\_V&#225;laszd%20az%20&#201;letet!_%20&#201;letv&#233;d&#337;%20&#233;s%20&#214;ngyilkoss&#225;g-megel&#337;z&#233;si%20Program%202015.%20(v&#225;laszok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Szakmai%20anyagok\Program\F&#337;dokumentumok\J&#225;r&#225;si%20konferenci&#225;k\_V&#225;laszd%20az%20&#201;letet!_%20&#201;letv&#233;d&#337;%20&#233;s%20&#214;ngyilkoss&#225;g-megel&#337;z&#233;si%20Program%202015.%20(v&#225;laszok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rnigg.robert\Documents\J&#243;%20gyakorlat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munkalap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0"/>
      <c:rotY val="20"/>
      <c:depthPercent val="15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569250317662225E-2"/>
          <c:y val="2.2429906542056108E-2"/>
          <c:w val="0.89072426937738269"/>
          <c:h val="0.89906542056074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rendelő!$C$1</c:f>
              <c:strCache>
                <c:ptCount val="1"/>
                <c:pt idx="0">
                  <c:v>alapeset</c:v>
                </c:pt>
              </c:strCache>
            </c:strRef>
          </c:tx>
          <c:spPr>
            <a:solidFill>
              <a:srgbClr val="FFCC99"/>
            </a:solidFill>
            <a:ln w="2453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rendelő!$B$2:$B$6</c:f>
              <c:numCache>
                <c:formatCode>General</c:formatCod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rendelő!$C$2:$C$6</c:f>
              <c:numCache>
                <c:formatCode>_-* #\ ##0\ _F_t_-;\-* #\ ##0\ _F_t_-;_-* "-"??\ _F_t_-;_-@_-</c:formatCode>
                <c:ptCount val="5"/>
                <c:pt idx="0">
                  <c:v>2021</c:v>
                </c:pt>
                <c:pt idx="1">
                  <c:v>2520</c:v>
                </c:pt>
                <c:pt idx="2">
                  <c:v>3147</c:v>
                </c:pt>
                <c:pt idx="3">
                  <c:v>4431</c:v>
                </c:pt>
                <c:pt idx="4">
                  <c:v>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3-458E-8698-D1844F17DCA3}"/>
            </c:ext>
          </c:extLst>
        </c:ser>
        <c:ser>
          <c:idx val="1"/>
          <c:order val="1"/>
          <c:tx>
            <c:strRef>
              <c:f>rendelő!$D$1</c:f>
              <c:strCache>
                <c:ptCount val="1"/>
                <c:pt idx="0">
                  <c:v>korrigált</c:v>
                </c:pt>
              </c:strCache>
            </c:strRef>
          </c:tx>
          <c:spPr>
            <a:solidFill>
              <a:srgbClr val="FF6600"/>
            </a:solidFill>
            <a:ln w="24530">
              <a:noFill/>
            </a:ln>
          </c:spPr>
          <c:invertIfNegative val="0"/>
          <c:dLbls>
            <c:dLbl>
              <c:idx val="0"/>
              <c:layout>
                <c:manualLayout>
                  <c:x val="1.04633781763826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C8-4486-911E-F8E08D8E124F}"/>
                </c:ext>
              </c:extLst>
            </c:dLbl>
            <c:dLbl>
              <c:idx val="1"/>
              <c:layout>
                <c:manualLayout>
                  <c:x val="1.0463378176382661E-2"/>
                  <c:y val="-9.4806058423006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C8-4486-911E-F8E08D8E124F}"/>
                </c:ext>
              </c:extLst>
            </c:dLbl>
            <c:dLbl>
              <c:idx val="2"/>
              <c:layout>
                <c:manualLayout>
                  <c:x val="1.3452914798206168E-2"/>
                  <c:y val="-5.1712992889464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C8-4486-911E-F8E08D8E124F}"/>
                </c:ext>
              </c:extLst>
            </c:dLbl>
            <c:dLbl>
              <c:idx val="3"/>
              <c:layout>
                <c:manualLayout>
                  <c:x val="1.3452914798206279E-2"/>
                  <c:y val="-7.7569489334195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C8-4486-911E-F8E08D8E124F}"/>
                </c:ext>
              </c:extLst>
            </c:dLbl>
            <c:dLbl>
              <c:idx val="4"/>
              <c:layout>
                <c:manualLayout>
                  <c:x val="1.195814648729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C8-4486-911E-F8E08D8E12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rendelő!$B$2:$B$6</c:f>
              <c:numCache>
                <c:formatCode>General</c:formatCod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rendelő!$D$2:$D$6</c:f>
              <c:numCache>
                <c:formatCode>_-* #\ ##0\ _F_t_-;\-* #\ ##0\ _F_t_-;_-* "-"??\ _F_t_-;_-@_-</c:formatCode>
                <c:ptCount val="5"/>
                <c:pt idx="0">
                  <c:v>2694.666666666667</c:v>
                </c:pt>
                <c:pt idx="1">
                  <c:v>2520</c:v>
                </c:pt>
                <c:pt idx="2">
                  <c:v>3147</c:v>
                </c:pt>
                <c:pt idx="3">
                  <c:v>4431</c:v>
                </c:pt>
                <c:pt idx="4">
                  <c:v>4501.2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3-458E-8698-D1844F17D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20"/>
        <c:shape val="box"/>
        <c:axId val="148279296"/>
        <c:axId val="148280832"/>
        <c:axId val="0"/>
      </c:bar3DChart>
      <c:catAx>
        <c:axId val="1482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199">
            <a:noFill/>
          </a:ln>
        </c:spPr>
        <c:txPr>
          <a:bodyPr rot="0" vert="horz"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4828083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48280832"/>
        <c:scaling>
          <c:orientation val="minMax"/>
          <c:min val="1500"/>
        </c:scaling>
        <c:delete val="0"/>
        <c:axPos val="l"/>
        <c:majorGridlines>
          <c:spPr>
            <a:ln w="3066">
              <a:solidFill>
                <a:srgbClr val="000000"/>
              </a:solidFill>
              <a:prstDash val="solid"/>
            </a:ln>
          </c:spPr>
        </c:majorGridlines>
        <c:numFmt formatCode="_-* #\ ##0\ _F_t_-;\-* #\ ##0\ _F_t_-;_-* &quot;-&quot;??\ _F_t_-;_-@_-" sourceLinked="1"/>
        <c:majorTickMark val="out"/>
        <c:minorTickMark val="none"/>
        <c:tickLblPos val="nextTo"/>
        <c:spPr>
          <a:ln w="9199">
            <a:noFill/>
          </a:ln>
        </c:spPr>
        <c:txPr>
          <a:bodyPr rot="0" vert="horz"/>
          <a:lstStyle/>
          <a:p>
            <a:pPr>
              <a:defRPr sz="96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48279296"/>
        <c:crosses val="autoZero"/>
        <c:crossBetween val="between"/>
      </c:valAx>
      <c:spPr>
        <a:noFill/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12 hónap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YAM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kísérlet</c:v>
                </c:pt>
                <c:pt idx="1">
                  <c:v>gondolat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F2-43EF-836C-64A6F34B7D6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kontroll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kísérlet</c:v>
                </c:pt>
                <c:pt idx="1">
                  <c:v>gondolat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34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2-43EF-836C-64A6F34B7D64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YAM%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kísérlet</c:v>
                </c:pt>
                <c:pt idx="1">
                  <c:v>gondolat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0.7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2-43EF-836C-64A6F34B7D64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kontroll%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Munka1!$A$2:$A$3</c:f>
              <c:strCache>
                <c:ptCount val="2"/>
                <c:pt idx="0">
                  <c:v>kísérlet</c:v>
                </c:pt>
                <c:pt idx="1">
                  <c:v>gondolat</c:v>
                </c:pt>
              </c:strCache>
            </c:strRef>
          </c:cat>
          <c:val>
            <c:numRef>
              <c:f>Munka1!$E$2:$E$3</c:f>
              <c:numCache>
                <c:formatCode>General</c:formatCode>
                <c:ptCount val="2"/>
                <c:pt idx="0">
                  <c:v>1.51</c:v>
                </c:pt>
                <c:pt idx="1">
                  <c:v>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F2-43EF-836C-64A6F34B7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9690344"/>
        <c:axId val="469681488"/>
      </c:barChart>
      <c:catAx>
        <c:axId val="46969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9681488"/>
        <c:crosses val="autoZero"/>
        <c:auto val="1"/>
        <c:lblAlgn val="ctr"/>
        <c:lblOffset val="100"/>
        <c:noMultiLvlLbl val="0"/>
      </c:catAx>
      <c:valAx>
        <c:axId val="46968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969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1. Milyennek találta az előadások szakmai színvonalát?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Munka3!$A$2:$A$6</c:f>
              <c:strCache>
                <c:ptCount val="5"/>
                <c:pt idx="0">
                  <c:v>Nagyon rossz</c:v>
                </c:pt>
                <c:pt idx="1">
                  <c:v>Rossz</c:v>
                </c:pt>
                <c:pt idx="2">
                  <c:v>Közepes</c:v>
                </c:pt>
                <c:pt idx="3">
                  <c:v>Jó</c:v>
                </c:pt>
                <c:pt idx="4">
                  <c:v>Nagyon jó</c:v>
                </c:pt>
              </c:strCache>
            </c:strRef>
          </c:cat>
          <c:val>
            <c:numRef>
              <c:f>Munka3!$B$2:$B$6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46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E-4C35-A3D1-2868C64F5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606976"/>
        <c:axId val="88891776"/>
      </c:barChart>
      <c:catAx>
        <c:axId val="8860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891776"/>
        <c:crosses val="autoZero"/>
        <c:auto val="1"/>
        <c:lblAlgn val="ctr"/>
        <c:lblOffset val="100"/>
        <c:noMultiLvlLbl val="0"/>
      </c:catAx>
      <c:valAx>
        <c:axId val="8889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60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Munka3!$H$1</c:f>
              <c:strCache>
                <c:ptCount val="1"/>
                <c:pt idx="0">
                  <c:v>2. Milyennek találta az előadások kivitelezését?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Munka3!$G$2:$G$6</c:f>
              <c:strCache>
                <c:ptCount val="5"/>
                <c:pt idx="0">
                  <c:v>Nagyon rossz</c:v>
                </c:pt>
                <c:pt idx="1">
                  <c:v>Rossz</c:v>
                </c:pt>
                <c:pt idx="2">
                  <c:v>Közepes</c:v>
                </c:pt>
                <c:pt idx="3">
                  <c:v>Jó</c:v>
                </c:pt>
                <c:pt idx="4">
                  <c:v>Nagyon jó</c:v>
                </c:pt>
              </c:strCache>
            </c:strRef>
          </c:cat>
          <c:val>
            <c:numRef>
              <c:f>Munka3!$H$2:$H$6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54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6-4956-8E10-220163A1FE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576192"/>
        <c:axId val="91577728"/>
      </c:barChart>
      <c:catAx>
        <c:axId val="9157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577728"/>
        <c:crosses val="autoZero"/>
        <c:auto val="1"/>
        <c:lblAlgn val="ctr"/>
        <c:lblOffset val="100"/>
        <c:noMultiLvlLbl val="0"/>
      </c:catAx>
      <c:valAx>
        <c:axId val="9157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57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Munka3!$N$1</c:f>
              <c:strCache>
                <c:ptCount val="1"/>
                <c:pt idx="0">
                  <c:v>3. Milyennek találta a rendezvény szervezettségét?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Munka3!$M$2:$M$6</c:f>
              <c:strCache>
                <c:ptCount val="5"/>
                <c:pt idx="0">
                  <c:v>Nagyon rossz</c:v>
                </c:pt>
                <c:pt idx="1">
                  <c:v>Rossz</c:v>
                </c:pt>
                <c:pt idx="2">
                  <c:v>Közepes</c:v>
                </c:pt>
                <c:pt idx="3">
                  <c:v>Jó</c:v>
                </c:pt>
                <c:pt idx="4">
                  <c:v>Nagyon jó</c:v>
                </c:pt>
              </c:strCache>
            </c:strRef>
          </c:cat>
          <c:val>
            <c:numRef>
              <c:f>Munka3!$N$2:$N$6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17</c:v>
                </c:pt>
                <c:pt idx="3">
                  <c:v>43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8-40B1-9E57-0B2623229B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829568"/>
        <c:axId val="92831104"/>
      </c:barChart>
      <c:catAx>
        <c:axId val="92829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831104"/>
        <c:crosses val="autoZero"/>
        <c:auto val="1"/>
        <c:lblAlgn val="ctr"/>
        <c:lblOffset val="100"/>
        <c:noMultiLvlLbl val="0"/>
      </c:catAx>
      <c:valAx>
        <c:axId val="92831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82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Munka3!$T$1</c:f>
              <c:strCache>
                <c:ptCount val="1"/>
                <c:pt idx="0">
                  <c:v>4. Mennyire adott az Ön gyakorlatában/munkája során is használható gyakorlati ismereteket a rendezvény?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Munka3!$S$2:$S$6</c:f>
              <c:strCache>
                <c:ptCount val="5"/>
                <c:pt idx="0">
                  <c:v>Nem hasznosítható</c:v>
                </c:pt>
                <c:pt idx="1">
                  <c:v>Alig hasznosítható</c:v>
                </c:pt>
                <c:pt idx="2">
                  <c:v>Közepesen hasznosítható</c:v>
                </c:pt>
                <c:pt idx="3">
                  <c:v>Jól hasznosítható</c:v>
                </c:pt>
                <c:pt idx="4">
                  <c:v>Kiválóan hasznosítható</c:v>
                </c:pt>
              </c:strCache>
            </c:strRef>
          </c:cat>
          <c:val>
            <c:numRef>
              <c:f>Munka3!$T$2:$T$6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14</c:v>
                </c:pt>
                <c:pt idx="3">
                  <c:v>56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2-4F9A-8ED0-733C6C1B2F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219648"/>
        <c:axId val="134221184"/>
      </c:barChart>
      <c:catAx>
        <c:axId val="13421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4221184"/>
        <c:crosses val="autoZero"/>
        <c:auto val="1"/>
        <c:lblAlgn val="ctr"/>
        <c:lblOffset val="100"/>
        <c:noMultiLvlLbl val="0"/>
      </c:catAx>
      <c:valAx>
        <c:axId val="1342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21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 hívások számának alakulása 2012-2016-ban, LESZ adatbázis (hívások száma)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52777777777777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2A-44C1-B10B-F010D2A90BCB}"/>
                </c:ext>
              </c:extLst>
            </c:dLbl>
            <c:dLbl>
              <c:idx val="1"/>
              <c:layout>
                <c:manualLayout>
                  <c:x val="-4.9722222222222223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2A-44C1-B10B-F010D2A90BCB}"/>
                </c:ext>
              </c:extLst>
            </c:dLbl>
            <c:dLbl>
              <c:idx val="2"/>
              <c:layout>
                <c:manualLayout>
                  <c:x val="-5.8055555555555555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2A-44C1-B10B-F010D2A90BCB}"/>
                </c:ext>
              </c:extLst>
            </c:dLbl>
            <c:dLbl>
              <c:idx val="3"/>
              <c:layout>
                <c:manualLayout>
                  <c:x val="-5.527777777777778E-2"/>
                  <c:y val="-6.018518518518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2A-44C1-B10B-F010D2A90BCB}"/>
                </c:ext>
              </c:extLst>
            </c:dLbl>
            <c:dLbl>
              <c:idx val="4"/>
              <c:layout>
                <c:manualLayout>
                  <c:x val="-5.5277777777777877E-2"/>
                  <c:y val="-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2A-44C1-B10B-F010D2A90B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25408</c:v>
                </c:pt>
                <c:pt idx="1">
                  <c:v>25501</c:v>
                </c:pt>
                <c:pt idx="2">
                  <c:v>26348</c:v>
                </c:pt>
                <c:pt idx="3">
                  <c:v>35516</c:v>
                </c:pt>
                <c:pt idx="4">
                  <c:v>43802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2A-44C1-B10B-F010D2A90B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2289200"/>
        <c:axId val="392292480"/>
      </c:lineChart>
      <c:catAx>
        <c:axId val="39228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2292480"/>
        <c:crosses val="autoZero"/>
        <c:auto val="1"/>
        <c:lblAlgn val="ctr"/>
        <c:lblOffset val="100"/>
        <c:noMultiLvlLbl val="0"/>
      </c:catAx>
      <c:valAx>
        <c:axId val="39229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228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Munka1!$B$5</c:f>
              <c:strCache>
                <c:ptCount val="1"/>
                <c:pt idx="0">
                  <c:v>Előtte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Munka1!$A$6:$A$7</c:f>
              <c:strCache>
                <c:ptCount val="2"/>
                <c:pt idx="0">
                  <c:v>Magabiztosság a depressziós illetve öngyilkossági kockázatnak kitett személlyel kapcsolatban (p=0,047)</c:v>
                </c:pt>
                <c:pt idx="1">
                  <c:v>Megbélyegző attitűd a mentális betegséggel kapcsolatban (p=0,034)</c:v>
                </c:pt>
              </c:strCache>
            </c:strRef>
          </c:cat>
          <c:val>
            <c:numRef>
              <c:f>Munka1!$B$6:$B$7</c:f>
              <c:numCache>
                <c:formatCode>General</c:formatCode>
                <c:ptCount val="2"/>
                <c:pt idx="0">
                  <c:v>5.98</c:v>
                </c:pt>
                <c:pt idx="1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3-47AA-A65F-C0E200368042}"/>
            </c:ext>
          </c:extLst>
        </c:ser>
        <c:ser>
          <c:idx val="1"/>
          <c:order val="1"/>
          <c:tx>
            <c:strRef>
              <c:f>Munka1!$C$5</c:f>
              <c:strCache>
                <c:ptCount val="1"/>
                <c:pt idx="0">
                  <c:v>Utána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Munka1!$A$6:$A$7</c:f>
              <c:strCache>
                <c:ptCount val="2"/>
                <c:pt idx="0">
                  <c:v>Magabiztosság a depressziós illetve öngyilkossági kockázatnak kitett személlyel kapcsolatban (p=0,047)</c:v>
                </c:pt>
                <c:pt idx="1">
                  <c:v>Megbélyegző attitűd a mentális betegséggel kapcsolatban (p=0,034)</c:v>
                </c:pt>
              </c:strCache>
            </c:strRef>
          </c:cat>
          <c:val>
            <c:numRef>
              <c:f>Munka1!$C$6:$C$7</c:f>
              <c:numCache>
                <c:formatCode>General</c:formatCode>
                <c:ptCount val="2"/>
                <c:pt idx="0">
                  <c:v>6.84</c:v>
                </c:pt>
                <c:pt idx="1">
                  <c:v>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3-47AA-A65F-C0E200368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58264"/>
        <c:axId val="349062968"/>
      </c:barChart>
      <c:catAx>
        <c:axId val="349058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349062968"/>
        <c:crosses val="autoZero"/>
        <c:auto val="1"/>
        <c:lblAlgn val="ctr"/>
        <c:lblOffset val="100"/>
        <c:noMultiLvlLbl val="0"/>
      </c:catAx>
      <c:valAx>
        <c:axId val="349062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058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70-4EBC-A7DF-FC6957118F9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70-4EBC-A7DF-FC6957118F90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70-4EBC-A7DF-FC6957118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Munka1!$A$1:$A$3</c:f>
              <c:strCache>
                <c:ptCount val="3"/>
                <c:pt idx="0">
                  <c:v>Készségfejlesztő workshop (n=24)</c:v>
                </c:pt>
                <c:pt idx="1">
                  <c:v>Tudásátadás a stresszel, depresszióval kapcsolatban (n=65)</c:v>
                </c:pt>
                <c:pt idx="2">
                  <c:v>Tudásátadás a depresszióra, öngyilkosságra, kockázatkezelésre vonatkozóan (n=90)</c:v>
                </c:pt>
              </c:strCache>
            </c:strRef>
          </c:cat>
          <c:val>
            <c:numRef>
              <c:f>Munka1!$B$1:$B$3</c:f>
              <c:numCache>
                <c:formatCode>General</c:formatCode>
                <c:ptCount val="3"/>
                <c:pt idx="0">
                  <c:v>4.7300000000000004</c:v>
                </c:pt>
                <c:pt idx="1">
                  <c:v>4.78</c:v>
                </c:pt>
                <c:pt idx="2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70-4EBC-A7DF-FC6957118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61400"/>
        <c:axId val="349064144"/>
      </c:barChart>
      <c:catAx>
        <c:axId val="349061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349064144"/>
        <c:crosses val="autoZero"/>
        <c:auto val="1"/>
        <c:lblAlgn val="ctr"/>
        <c:lblOffset val="100"/>
        <c:noMultiLvlLbl val="0"/>
      </c:catAx>
      <c:valAx>
        <c:axId val="349064144"/>
        <c:scaling>
          <c:orientation val="minMax"/>
          <c:min val="1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9061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396325459318"/>
          <c:y val="2.8252405949256341E-2"/>
          <c:w val="0.89745603674540686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Munka1!$D$1:$J$1</c:f>
              <c:strCache>
                <c:ptCount val="7"/>
                <c:pt idx="0">
                  <c:v>NA</c:v>
                </c:pt>
                <c:pt idx="1">
                  <c:v>0*</c:v>
                </c:pt>
                <c:pt idx="2">
                  <c:v>1*</c:v>
                </c:pt>
                <c:pt idx="3">
                  <c:v>2*</c:v>
                </c:pt>
                <c:pt idx="4">
                  <c:v>3*</c:v>
                </c:pt>
                <c:pt idx="5">
                  <c:v>4*</c:v>
                </c:pt>
                <c:pt idx="6">
                  <c:v>5*</c:v>
                </c:pt>
              </c:strCache>
            </c:strRef>
          </c:cat>
          <c:val>
            <c:numRef>
              <c:f>Munka1!$D$28:$J$28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19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8F-411D-B518-F40FD3CFE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58656"/>
        <c:axId val="349059048"/>
      </c:barChart>
      <c:catAx>
        <c:axId val="349058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9059048"/>
        <c:crosses val="autoZero"/>
        <c:auto val="1"/>
        <c:lblAlgn val="ctr"/>
        <c:lblOffset val="100"/>
        <c:noMultiLvlLbl val="0"/>
      </c:catAx>
      <c:valAx>
        <c:axId val="349059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90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12149532710234E-2"/>
          <c:y val="7.3943661971831082E-2"/>
          <c:w val="0.89906542056074767"/>
          <c:h val="0.7183098591549296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Munka1!$B$5:$B$59</c:f>
              <c:numCache>
                <c:formatCode>General</c:formatCode>
                <c:ptCount val="55"/>
                <c:pt idx="0">
                  <c:v>174</c:v>
                </c:pt>
                <c:pt idx="1">
                  <c:v>150</c:v>
                </c:pt>
                <c:pt idx="2">
                  <c:v>157</c:v>
                </c:pt>
                <c:pt idx="3">
                  <c:v>121</c:v>
                </c:pt>
                <c:pt idx="4">
                  <c:v>145</c:v>
                </c:pt>
                <c:pt idx="5">
                  <c:v>153</c:v>
                </c:pt>
                <c:pt idx="6">
                  <c:v>157</c:v>
                </c:pt>
                <c:pt idx="7">
                  <c:v>121</c:v>
                </c:pt>
                <c:pt idx="8">
                  <c:v>73</c:v>
                </c:pt>
                <c:pt idx="9">
                  <c:v>176</c:v>
                </c:pt>
                <c:pt idx="10">
                  <c:v>120</c:v>
                </c:pt>
                <c:pt idx="11">
                  <c:v>172</c:v>
                </c:pt>
                <c:pt idx="12">
                  <c:v>213</c:v>
                </c:pt>
                <c:pt idx="13">
                  <c:v>233</c:v>
                </c:pt>
                <c:pt idx="14">
                  <c:v>210</c:v>
                </c:pt>
                <c:pt idx="15">
                  <c:v>138</c:v>
                </c:pt>
                <c:pt idx="16">
                  <c:v>146</c:v>
                </c:pt>
                <c:pt idx="17">
                  <c:v>126</c:v>
                </c:pt>
                <c:pt idx="18">
                  <c:v>178</c:v>
                </c:pt>
                <c:pt idx="19">
                  <c:v>189</c:v>
                </c:pt>
                <c:pt idx="20">
                  <c:v>136</c:v>
                </c:pt>
                <c:pt idx="21">
                  <c:v>155</c:v>
                </c:pt>
                <c:pt idx="22">
                  <c:v>153</c:v>
                </c:pt>
                <c:pt idx="23">
                  <c:v>129</c:v>
                </c:pt>
                <c:pt idx="24">
                  <c:v>108</c:v>
                </c:pt>
                <c:pt idx="25">
                  <c:v>136</c:v>
                </c:pt>
                <c:pt idx="26">
                  <c:v>123</c:v>
                </c:pt>
                <c:pt idx="27">
                  <c:v>158</c:v>
                </c:pt>
                <c:pt idx="28">
                  <c:v>184</c:v>
                </c:pt>
                <c:pt idx="29">
                  <c:v>135</c:v>
                </c:pt>
                <c:pt idx="30">
                  <c:v>152</c:v>
                </c:pt>
                <c:pt idx="31">
                  <c:v>216</c:v>
                </c:pt>
                <c:pt idx="32">
                  <c:v>169</c:v>
                </c:pt>
                <c:pt idx="33">
                  <c:v>156</c:v>
                </c:pt>
                <c:pt idx="34">
                  <c:v>158</c:v>
                </c:pt>
                <c:pt idx="35">
                  <c:v>340</c:v>
                </c:pt>
                <c:pt idx="36">
                  <c:v>292</c:v>
                </c:pt>
                <c:pt idx="37">
                  <c:v>312</c:v>
                </c:pt>
                <c:pt idx="38">
                  <c:v>296</c:v>
                </c:pt>
                <c:pt idx="39">
                  <c:v>350</c:v>
                </c:pt>
                <c:pt idx="40">
                  <c:v>380</c:v>
                </c:pt>
                <c:pt idx="41">
                  <c:v>494</c:v>
                </c:pt>
                <c:pt idx="42">
                  <c:v>376</c:v>
                </c:pt>
                <c:pt idx="43">
                  <c:v>502</c:v>
                </c:pt>
                <c:pt idx="44">
                  <c:v>362</c:v>
                </c:pt>
                <c:pt idx="45">
                  <c:v>336</c:v>
                </c:pt>
                <c:pt idx="46">
                  <c:v>516</c:v>
                </c:pt>
                <c:pt idx="47">
                  <c:v>263</c:v>
                </c:pt>
                <c:pt idx="48">
                  <c:v>203</c:v>
                </c:pt>
                <c:pt idx="49">
                  <c:v>228</c:v>
                </c:pt>
                <c:pt idx="50">
                  <c:v>213</c:v>
                </c:pt>
                <c:pt idx="51">
                  <c:v>218</c:v>
                </c:pt>
                <c:pt idx="52">
                  <c:v>210</c:v>
                </c:pt>
                <c:pt idx="53">
                  <c:v>204</c:v>
                </c:pt>
                <c:pt idx="54">
                  <c:v>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AC-4F92-99C1-32E43ED7E700}"/>
            </c:ext>
          </c:extLst>
        </c:ser>
        <c:ser>
          <c:idx val="1"/>
          <c:order val="1"/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Munka1!$C$5:$C$59</c:f>
              <c:numCache>
                <c:formatCode>General</c:formatCode>
                <c:ptCount val="55"/>
                <c:pt idx="5">
                  <c:v>150</c:v>
                </c:pt>
                <c:pt idx="6">
                  <c:v>147.16666666666652</c:v>
                </c:pt>
                <c:pt idx="7">
                  <c:v>142.33333333333354</c:v>
                </c:pt>
                <c:pt idx="8">
                  <c:v>128.33333333333354</c:v>
                </c:pt>
                <c:pt idx="9">
                  <c:v>137.5</c:v>
                </c:pt>
                <c:pt idx="10">
                  <c:v>133.33333333333354</c:v>
                </c:pt>
                <c:pt idx="11">
                  <c:v>136.5</c:v>
                </c:pt>
                <c:pt idx="12">
                  <c:v>145.83333333333354</c:v>
                </c:pt>
                <c:pt idx="13">
                  <c:v>164.5</c:v>
                </c:pt>
                <c:pt idx="14">
                  <c:v>187.33333333333354</c:v>
                </c:pt>
                <c:pt idx="15">
                  <c:v>181</c:v>
                </c:pt>
                <c:pt idx="16">
                  <c:v>185.33333333333354</c:v>
                </c:pt>
                <c:pt idx="17">
                  <c:v>177.66666666666652</c:v>
                </c:pt>
                <c:pt idx="18">
                  <c:v>171.83333333333354</c:v>
                </c:pt>
                <c:pt idx="19">
                  <c:v>164.5</c:v>
                </c:pt>
                <c:pt idx="20">
                  <c:v>152.16666666666652</c:v>
                </c:pt>
                <c:pt idx="21">
                  <c:v>155</c:v>
                </c:pt>
                <c:pt idx="22">
                  <c:v>156.16666666666652</c:v>
                </c:pt>
                <c:pt idx="23">
                  <c:v>156.66666666666652</c:v>
                </c:pt>
                <c:pt idx="24">
                  <c:v>145</c:v>
                </c:pt>
                <c:pt idx="25">
                  <c:v>136.16666666666652</c:v>
                </c:pt>
                <c:pt idx="26">
                  <c:v>134</c:v>
                </c:pt>
                <c:pt idx="27">
                  <c:v>134.5</c:v>
                </c:pt>
                <c:pt idx="28">
                  <c:v>139.66666666666652</c:v>
                </c:pt>
                <c:pt idx="29">
                  <c:v>140.66666666666652</c:v>
                </c:pt>
                <c:pt idx="30">
                  <c:v>148</c:v>
                </c:pt>
                <c:pt idx="31">
                  <c:v>161.33333333333354</c:v>
                </c:pt>
                <c:pt idx="32">
                  <c:v>169</c:v>
                </c:pt>
                <c:pt idx="33">
                  <c:v>168.66666666666652</c:v>
                </c:pt>
                <c:pt idx="34">
                  <c:v>164.33333333333354</c:v>
                </c:pt>
                <c:pt idx="35">
                  <c:v>198.5</c:v>
                </c:pt>
                <c:pt idx="36">
                  <c:v>221.83333333333354</c:v>
                </c:pt>
                <c:pt idx="37">
                  <c:v>237.83333333333354</c:v>
                </c:pt>
                <c:pt idx="38">
                  <c:v>259</c:v>
                </c:pt>
                <c:pt idx="39">
                  <c:v>291.33333333333331</c:v>
                </c:pt>
                <c:pt idx="40">
                  <c:v>328.33333333333331</c:v>
                </c:pt>
                <c:pt idx="41">
                  <c:v>354</c:v>
                </c:pt>
                <c:pt idx="42">
                  <c:v>368</c:v>
                </c:pt>
                <c:pt idx="43">
                  <c:v>399.66666666666708</c:v>
                </c:pt>
                <c:pt idx="44">
                  <c:v>410.66666666666708</c:v>
                </c:pt>
                <c:pt idx="45">
                  <c:v>408.33333333333331</c:v>
                </c:pt>
                <c:pt idx="46">
                  <c:v>431</c:v>
                </c:pt>
                <c:pt idx="47">
                  <c:v>392.5</c:v>
                </c:pt>
                <c:pt idx="48">
                  <c:v>363.66666666666708</c:v>
                </c:pt>
                <c:pt idx="49">
                  <c:v>318</c:v>
                </c:pt>
                <c:pt idx="50">
                  <c:v>293.16666666666708</c:v>
                </c:pt>
                <c:pt idx="51">
                  <c:v>273.5</c:v>
                </c:pt>
                <c:pt idx="52">
                  <c:v>222.5</c:v>
                </c:pt>
                <c:pt idx="53">
                  <c:v>212.66666666666652</c:v>
                </c:pt>
                <c:pt idx="54">
                  <c:v>225.83333333333354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AC-4F92-99C1-32E43ED7E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356160"/>
        <c:axId val="131357696"/>
      </c:lineChart>
      <c:catAx>
        <c:axId val="1313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u-HU"/>
          </a:p>
        </c:txPr>
        <c:crossAx val="13135769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31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77429983525627E-2"/>
          <c:y val="6.2146892655367263E-2"/>
          <c:w val="0.9060955518945637"/>
          <c:h val="0.75141242937853103"/>
        </c:manualLayout>
      </c:layout>
      <c:lineChart>
        <c:grouping val="standard"/>
        <c:varyColors val="0"/>
        <c:ser>
          <c:idx val="0"/>
          <c:order val="0"/>
          <c:spPr>
            <a:ln w="50345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Munka1!$D$5:$D$59</c:f>
              <c:numCache>
                <c:formatCode>General</c:formatCode>
                <c:ptCount val="55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8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0</c:v>
                </c:pt>
                <c:pt idx="11">
                  <c:v>1</c:v>
                </c:pt>
                <c:pt idx="12">
                  <c:v>15</c:v>
                </c:pt>
                <c:pt idx="13">
                  <c:v>21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10</c:v>
                </c:pt>
                <c:pt idx="18">
                  <c:v>6</c:v>
                </c:pt>
                <c:pt idx="19">
                  <c:v>0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6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5</c:v>
                </c:pt>
                <c:pt idx="30">
                  <c:v>7</c:v>
                </c:pt>
                <c:pt idx="31">
                  <c:v>10</c:v>
                </c:pt>
                <c:pt idx="32">
                  <c:v>8</c:v>
                </c:pt>
                <c:pt idx="33">
                  <c:v>0</c:v>
                </c:pt>
                <c:pt idx="34">
                  <c:v>8</c:v>
                </c:pt>
                <c:pt idx="35">
                  <c:v>24</c:v>
                </c:pt>
                <c:pt idx="36">
                  <c:v>8</c:v>
                </c:pt>
                <c:pt idx="37">
                  <c:v>20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32</c:v>
                </c:pt>
                <c:pt idx="42">
                  <c:v>32</c:v>
                </c:pt>
                <c:pt idx="43">
                  <c:v>48</c:v>
                </c:pt>
                <c:pt idx="44">
                  <c:v>20</c:v>
                </c:pt>
                <c:pt idx="45">
                  <c:v>8</c:v>
                </c:pt>
                <c:pt idx="46">
                  <c:v>12</c:v>
                </c:pt>
                <c:pt idx="47">
                  <c:v>3</c:v>
                </c:pt>
                <c:pt idx="48">
                  <c:v>13</c:v>
                </c:pt>
                <c:pt idx="49">
                  <c:v>7</c:v>
                </c:pt>
                <c:pt idx="50">
                  <c:v>9</c:v>
                </c:pt>
                <c:pt idx="51">
                  <c:v>13</c:v>
                </c:pt>
                <c:pt idx="52">
                  <c:v>4</c:v>
                </c:pt>
                <c:pt idx="53">
                  <c:v>6</c:v>
                </c:pt>
                <c:pt idx="5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79-46F2-9B98-343776243E67}"/>
            </c:ext>
          </c:extLst>
        </c:ser>
        <c:ser>
          <c:idx val="1"/>
          <c:order val="1"/>
          <c:spPr>
            <a:ln w="50345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Munka1!$A$5:$A$59</c:f>
              <c:strCache>
                <c:ptCount val="55"/>
                <c:pt idx="0">
                  <c:v>2003/1</c:v>
                </c:pt>
                <c:pt idx="1">
                  <c:v>2003/2</c:v>
                </c:pt>
                <c:pt idx="2">
                  <c:v>2003/3</c:v>
                </c:pt>
                <c:pt idx="3">
                  <c:v>2003/4</c:v>
                </c:pt>
                <c:pt idx="4">
                  <c:v>2003/5</c:v>
                </c:pt>
                <c:pt idx="5">
                  <c:v>2003/6</c:v>
                </c:pt>
                <c:pt idx="6">
                  <c:v>2003/7</c:v>
                </c:pt>
                <c:pt idx="7">
                  <c:v>2003/8</c:v>
                </c:pt>
                <c:pt idx="8">
                  <c:v>2003/9</c:v>
                </c:pt>
                <c:pt idx="9">
                  <c:v>2003/10</c:v>
                </c:pt>
                <c:pt idx="10">
                  <c:v>2003/11</c:v>
                </c:pt>
                <c:pt idx="11">
                  <c:v>2003/12</c:v>
                </c:pt>
                <c:pt idx="12">
                  <c:v>2004/1</c:v>
                </c:pt>
                <c:pt idx="13">
                  <c:v>2004/2</c:v>
                </c:pt>
                <c:pt idx="14">
                  <c:v>2004/3</c:v>
                </c:pt>
                <c:pt idx="15">
                  <c:v>2004/4</c:v>
                </c:pt>
                <c:pt idx="16">
                  <c:v>2004/5</c:v>
                </c:pt>
                <c:pt idx="17">
                  <c:v>2004/6</c:v>
                </c:pt>
                <c:pt idx="18">
                  <c:v>2004/7</c:v>
                </c:pt>
                <c:pt idx="19">
                  <c:v>2004/8</c:v>
                </c:pt>
                <c:pt idx="20">
                  <c:v>2004/9</c:v>
                </c:pt>
                <c:pt idx="21">
                  <c:v>2004/10</c:v>
                </c:pt>
                <c:pt idx="22">
                  <c:v>2004/11</c:v>
                </c:pt>
                <c:pt idx="23">
                  <c:v>2005/1</c:v>
                </c:pt>
                <c:pt idx="24">
                  <c:v>2005/2</c:v>
                </c:pt>
                <c:pt idx="25">
                  <c:v>2005/3</c:v>
                </c:pt>
                <c:pt idx="26">
                  <c:v>2005/4</c:v>
                </c:pt>
                <c:pt idx="27">
                  <c:v>2005/5</c:v>
                </c:pt>
                <c:pt idx="28">
                  <c:v>2005/6</c:v>
                </c:pt>
                <c:pt idx="29">
                  <c:v>2005/7</c:v>
                </c:pt>
                <c:pt idx="30">
                  <c:v>2005/8</c:v>
                </c:pt>
                <c:pt idx="31">
                  <c:v>2005/9</c:v>
                </c:pt>
                <c:pt idx="32">
                  <c:v>2005/10</c:v>
                </c:pt>
                <c:pt idx="33">
                  <c:v>2005/11</c:v>
                </c:pt>
                <c:pt idx="34">
                  <c:v>2005/12</c:v>
                </c:pt>
                <c:pt idx="35">
                  <c:v>2006/1</c:v>
                </c:pt>
                <c:pt idx="36">
                  <c:v>2006/2</c:v>
                </c:pt>
                <c:pt idx="37">
                  <c:v>2006/3</c:v>
                </c:pt>
                <c:pt idx="38">
                  <c:v>2006/4</c:v>
                </c:pt>
                <c:pt idx="39">
                  <c:v>2006/5</c:v>
                </c:pt>
                <c:pt idx="40">
                  <c:v>2006/6</c:v>
                </c:pt>
                <c:pt idx="41">
                  <c:v>2006/7</c:v>
                </c:pt>
                <c:pt idx="42">
                  <c:v>2006/8</c:v>
                </c:pt>
                <c:pt idx="43">
                  <c:v>2006/9</c:v>
                </c:pt>
                <c:pt idx="44">
                  <c:v>2006/10</c:v>
                </c:pt>
                <c:pt idx="45">
                  <c:v>2006/11</c:v>
                </c:pt>
                <c:pt idx="46">
                  <c:v>2006/12</c:v>
                </c:pt>
                <c:pt idx="47">
                  <c:v>2007/1</c:v>
                </c:pt>
                <c:pt idx="48">
                  <c:v>2007/2</c:v>
                </c:pt>
                <c:pt idx="49">
                  <c:v>2007/3</c:v>
                </c:pt>
                <c:pt idx="50">
                  <c:v>2007/4</c:v>
                </c:pt>
                <c:pt idx="51">
                  <c:v>2007/5</c:v>
                </c:pt>
                <c:pt idx="52">
                  <c:v>2007/6</c:v>
                </c:pt>
                <c:pt idx="53">
                  <c:v>2007/7</c:v>
                </c:pt>
                <c:pt idx="54">
                  <c:v>2007/8</c:v>
                </c:pt>
              </c:strCache>
            </c:strRef>
          </c:cat>
          <c:val>
            <c:numRef>
              <c:f>Munka1!$E$5:$E$59</c:f>
              <c:numCache>
                <c:formatCode>General</c:formatCode>
                <c:ptCount val="55"/>
                <c:pt idx="5">
                  <c:v>2.6666666666666665</c:v>
                </c:pt>
                <c:pt idx="6">
                  <c:v>3.1666666666666665</c:v>
                </c:pt>
                <c:pt idx="7">
                  <c:v>3.3333333333333335</c:v>
                </c:pt>
                <c:pt idx="8">
                  <c:v>3.1666666666666665</c:v>
                </c:pt>
                <c:pt idx="9">
                  <c:v>4.333333333333341</c:v>
                </c:pt>
                <c:pt idx="10">
                  <c:v>3.8333333333333335</c:v>
                </c:pt>
                <c:pt idx="11">
                  <c:v>3.8333333333333335</c:v>
                </c:pt>
                <c:pt idx="12">
                  <c:v>5</c:v>
                </c:pt>
                <c:pt idx="13">
                  <c:v>8.1666666666666767</c:v>
                </c:pt>
                <c:pt idx="14">
                  <c:v>8.1666666666666767</c:v>
                </c:pt>
                <c:pt idx="15">
                  <c:v>7.333333333333341</c:v>
                </c:pt>
                <c:pt idx="16">
                  <c:v>7.666666666666667</c:v>
                </c:pt>
                <c:pt idx="17">
                  <c:v>9.1666666666666767</c:v>
                </c:pt>
                <c:pt idx="18">
                  <c:v>7.666666666666667</c:v>
                </c:pt>
                <c:pt idx="19">
                  <c:v>4.166666666666667</c:v>
                </c:pt>
                <c:pt idx="20">
                  <c:v>4.333333333333341</c:v>
                </c:pt>
                <c:pt idx="21">
                  <c:v>4.5</c:v>
                </c:pt>
                <c:pt idx="22">
                  <c:v>4.666666666666667</c:v>
                </c:pt>
                <c:pt idx="23">
                  <c:v>3.5</c:v>
                </c:pt>
                <c:pt idx="24">
                  <c:v>2.8333333333333335</c:v>
                </c:pt>
                <c:pt idx="25">
                  <c:v>3.8333333333333335</c:v>
                </c:pt>
                <c:pt idx="26">
                  <c:v>4</c:v>
                </c:pt>
                <c:pt idx="27">
                  <c:v>3.8333333333333335</c:v>
                </c:pt>
                <c:pt idx="28">
                  <c:v>4.333333333333341</c:v>
                </c:pt>
                <c:pt idx="29">
                  <c:v>4.666666666666667</c:v>
                </c:pt>
                <c:pt idx="30">
                  <c:v>5.5</c:v>
                </c:pt>
                <c:pt idx="31">
                  <c:v>6.166666666666667</c:v>
                </c:pt>
                <c:pt idx="32">
                  <c:v>6.5</c:v>
                </c:pt>
                <c:pt idx="33">
                  <c:v>6</c:v>
                </c:pt>
                <c:pt idx="34">
                  <c:v>6.333333333333341</c:v>
                </c:pt>
                <c:pt idx="35">
                  <c:v>9.5</c:v>
                </c:pt>
                <c:pt idx="36">
                  <c:v>9.6666666666666767</c:v>
                </c:pt>
                <c:pt idx="37">
                  <c:v>11.333333333333334</c:v>
                </c:pt>
                <c:pt idx="38">
                  <c:v>12.66666666666668</c:v>
                </c:pt>
                <c:pt idx="39">
                  <c:v>15.333333333333334</c:v>
                </c:pt>
                <c:pt idx="40">
                  <c:v>16.666666666666668</c:v>
                </c:pt>
                <c:pt idx="41">
                  <c:v>18</c:v>
                </c:pt>
                <c:pt idx="42">
                  <c:v>22</c:v>
                </c:pt>
                <c:pt idx="43">
                  <c:v>26.666666666666668</c:v>
                </c:pt>
                <c:pt idx="44">
                  <c:v>27.333333333333282</c:v>
                </c:pt>
                <c:pt idx="45">
                  <c:v>26</c:v>
                </c:pt>
                <c:pt idx="46">
                  <c:v>25.333333333333282</c:v>
                </c:pt>
                <c:pt idx="47">
                  <c:v>20.5</c:v>
                </c:pt>
                <c:pt idx="48">
                  <c:v>17.333333333333282</c:v>
                </c:pt>
                <c:pt idx="49">
                  <c:v>10.5</c:v>
                </c:pt>
                <c:pt idx="50">
                  <c:v>8.6666666666666767</c:v>
                </c:pt>
                <c:pt idx="51">
                  <c:v>9.5</c:v>
                </c:pt>
                <c:pt idx="52">
                  <c:v>8.1666666666666767</c:v>
                </c:pt>
                <c:pt idx="53">
                  <c:v>8.6666666666666767</c:v>
                </c:pt>
                <c:pt idx="54">
                  <c:v>10.833333333333334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79-46F2-9B98-343776243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275456"/>
        <c:axId val="160277248"/>
      </c:lineChart>
      <c:catAx>
        <c:axId val="1602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586">
            <a:noFill/>
          </a:ln>
        </c:spPr>
        <c:txPr>
          <a:bodyPr rot="-2700000" vert="horz"/>
          <a:lstStyle/>
          <a:p>
            <a:pPr>
              <a:defRPr sz="11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027724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60277248"/>
        <c:scaling>
          <c:orientation val="minMax"/>
        </c:scaling>
        <c:delete val="0"/>
        <c:axPos val="l"/>
        <c:majorGridlines>
          <c:spPr>
            <a:ln w="41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586">
            <a:noFill/>
          </a:ln>
        </c:spPr>
        <c:txPr>
          <a:bodyPr rot="0" vert="horz"/>
          <a:lstStyle/>
          <a:p>
            <a:pPr>
              <a:defRPr sz="115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0275456"/>
        <c:crosses val="autoZero"/>
        <c:crossBetween val="between"/>
      </c:valAx>
      <c:spPr>
        <a:noFill/>
        <a:ln w="335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30489731437713E-2"/>
          <c:y val="9.7222222222222224E-2"/>
          <c:w val="0.9241706161137454"/>
          <c:h val="0.7361111111111116"/>
        </c:manualLayout>
      </c:layout>
      <c:lineChart>
        <c:grouping val="standard"/>
        <c:varyColors val="0"/>
        <c:ser>
          <c:idx val="0"/>
          <c:order val="0"/>
          <c:tx>
            <c:strRef>
              <c:f>Munka1!$B$30</c:f>
              <c:strCache>
                <c:ptCount val="1"/>
                <c:pt idx="0">
                  <c:v>Hungary</c:v>
                </c:pt>
              </c:strCache>
            </c:strRef>
          </c:tx>
          <c:spPr>
            <a:ln w="379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Munka1!$A$31:$A$41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Munka1!$B$31:$B$41</c:f>
              <c:numCache>
                <c:formatCode>0.0</c:formatCode>
                <c:ptCount val="11"/>
                <c:pt idx="0">
                  <c:v>31.626921161180238</c:v>
                </c:pt>
                <c:pt idx="1">
                  <c:v>32.50784203984405</c:v>
                </c:pt>
                <c:pt idx="2">
                  <c:v>32.014585880300594</c:v>
                </c:pt>
                <c:pt idx="3">
                  <c:v>29.241501081390759</c:v>
                </c:pt>
                <c:pt idx="4">
                  <c:v>27.986119160524673</c:v>
                </c:pt>
                <c:pt idx="5">
                  <c:v>27.651765843148837</c:v>
                </c:pt>
                <c:pt idx="6">
                  <c:v>27.129321528021929</c:v>
                </c:pt>
                <c:pt idx="7">
                  <c:v>25.983772286586778</c:v>
                </c:pt>
                <c:pt idx="8">
                  <c:v>24.435604313792677</c:v>
                </c:pt>
                <c:pt idx="9">
                  <c:v>24.364098278010175</c:v>
                </c:pt>
                <c:pt idx="10">
                  <c:v>24.67576817648763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AE-4A77-9C02-8B7D8E87DD45}"/>
            </c:ext>
          </c:extLst>
        </c:ser>
        <c:ser>
          <c:idx val="1"/>
          <c:order val="1"/>
          <c:tx>
            <c:strRef>
              <c:f>Munka1!$C$30</c:f>
              <c:strCache>
                <c:ptCount val="1"/>
                <c:pt idx="0">
                  <c:v>Szolnok</c:v>
                </c:pt>
              </c:strCache>
            </c:strRef>
          </c:tx>
          <c:spPr>
            <a:ln w="37994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Munka1!$A$31:$A$41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Munka1!$C$31:$C$41</c:f>
              <c:numCache>
                <c:formatCode>#,##0.0;#,##0.0;\–;</c:formatCode>
                <c:ptCount val="11"/>
                <c:pt idx="0">
                  <c:v>31.074598457923049</c:v>
                </c:pt>
                <c:pt idx="1">
                  <c:v>32.7145913620393</c:v>
                </c:pt>
                <c:pt idx="2">
                  <c:v>22.494955175493757</c:v>
                </c:pt>
                <c:pt idx="3">
                  <c:v>45.189861977250054</c:v>
                </c:pt>
                <c:pt idx="4">
                  <c:v>32.418273532424763</c:v>
                </c:pt>
                <c:pt idx="5">
                  <c:v>27.345530307962719</c:v>
                </c:pt>
                <c:pt idx="6">
                  <c:v>30.078137770948427</c:v>
                </c:pt>
                <c:pt idx="7">
                  <c:v>13.148984569666609</c:v>
                </c:pt>
                <c:pt idx="8">
                  <c:v>14.545839228806072</c:v>
                </c:pt>
                <c:pt idx="9">
                  <c:v>11.961563509256926</c:v>
                </c:pt>
                <c:pt idx="10">
                  <c:v>21.348561974208266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AE-4A77-9C02-8B7D8E87D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61504"/>
        <c:axId val="166263040"/>
      </c:lineChart>
      <c:catAx>
        <c:axId val="1662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6263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263040"/>
        <c:scaling>
          <c:orientation val="minMax"/>
        </c:scaling>
        <c:delete val="0"/>
        <c:axPos val="l"/>
        <c:majorGridlines>
          <c:spPr>
            <a:ln w="474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6261504"/>
        <c:crosses val="autoZero"/>
        <c:crossBetween val="between"/>
      </c:valAx>
      <c:spPr>
        <a:noFill/>
        <a:ln w="379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ayout>
        <c:manualLayout>
          <c:xMode val="edge"/>
          <c:yMode val="edge"/>
          <c:x val="0.59241706161137353"/>
          <c:y val="2.3148148148148147E-2"/>
          <c:w val="0.28278041074249632"/>
          <c:h val="0.11574074074074087"/>
        </c:manualLayout>
      </c:layout>
      <c:overlay val="0"/>
      <c:spPr>
        <a:solidFill>
          <a:srgbClr val="FFFFFF"/>
        </a:solidFill>
        <a:ln w="4749">
          <a:solidFill>
            <a:srgbClr val="000000"/>
          </a:solidFill>
          <a:prstDash val="solid"/>
        </a:ln>
      </c:spPr>
      <c:txPr>
        <a:bodyPr/>
        <a:lstStyle/>
        <a:p>
          <a:pPr>
            <a:defRPr sz="109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4749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30489731437713E-2"/>
          <c:y val="9.7222222222222224E-2"/>
          <c:w val="0.9241706161137454"/>
          <c:h val="0.7361111111111116"/>
        </c:manualLayout>
      </c:layout>
      <c:lineChart>
        <c:grouping val="standar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Hungary</c:v>
                </c:pt>
              </c:strCache>
            </c:strRef>
          </c:tx>
          <c:spPr>
            <a:ln w="379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Munka1!$A$3:$A$13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Munka1!$B$3:$B$13</c:f>
              <c:numCache>
                <c:formatCode>0.0</c:formatCode>
                <c:ptCount val="11"/>
                <c:pt idx="0">
                  <c:v>50.459014313343275</c:v>
                </c:pt>
                <c:pt idx="1">
                  <c:v>52.309893891714374</c:v>
                </c:pt>
                <c:pt idx="2">
                  <c:v>50.698803919973265</c:v>
                </c:pt>
                <c:pt idx="3">
                  <c:v>47.109865491218308</c:v>
                </c:pt>
                <c:pt idx="4">
                  <c:v>45.466615904242957</c:v>
                </c:pt>
                <c:pt idx="5">
                  <c:v>44.915240410331144</c:v>
                </c:pt>
                <c:pt idx="6">
                  <c:v>43.491724902232136</c:v>
                </c:pt>
                <c:pt idx="7">
                  <c:v>42.348398267892044</c:v>
                </c:pt>
                <c:pt idx="8">
                  <c:v>38.918166973156815</c:v>
                </c:pt>
                <c:pt idx="9">
                  <c:v>39.356390019939994</c:v>
                </c:pt>
                <c:pt idx="10">
                  <c:v>40.093942772453133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A7-4BF5-96FB-31E3C7A74331}"/>
            </c:ext>
          </c:extLst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Szolnok</c:v>
                </c:pt>
              </c:strCache>
            </c:strRef>
          </c:tx>
          <c:spPr>
            <a:ln w="37994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Munka1!$A$3:$A$13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Munka1!$C$3:$C$13</c:f>
              <c:numCache>
                <c:formatCode>#,##0.0;#,##0.0;\–;</c:formatCode>
                <c:ptCount val="11"/>
                <c:pt idx="0">
                  <c:v>44.202558223057224</c:v>
                </c:pt>
                <c:pt idx="1">
                  <c:v>42.011511154056194</c:v>
                </c:pt>
                <c:pt idx="2">
                  <c:v>28.429686278411879</c:v>
                </c:pt>
                <c:pt idx="3">
                  <c:v>59.9</c:v>
                </c:pt>
                <c:pt idx="4">
                  <c:v>52.652727549846894</c:v>
                </c:pt>
                <c:pt idx="5">
                  <c:v>38.974416079730425</c:v>
                </c:pt>
                <c:pt idx="6">
                  <c:v>44.834881537836296</c:v>
                </c:pt>
                <c:pt idx="7">
                  <c:v>19.762287908302959</c:v>
                </c:pt>
                <c:pt idx="8">
                  <c:v>17.032873445750297</c:v>
                </c:pt>
                <c:pt idx="9">
                  <c:v>17.116937209368675</c:v>
                </c:pt>
                <c:pt idx="10">
                  <c:v>31.494710320243929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A7-4BF5-96FB-31E3C7A7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143488"/>
        <c:axId val="168145280"/>
      </c:lineChart>
      <c:catAx>
        <c:axId val="16814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8145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45280"/>
        <c:scaling>
          <c:orientation val="minMax"/>
        </c:scaling>
        <c:delete val="0"/>
        <c:axPos val="l"/>
        <c:majorGridlines>
          <c:spPr>
            <a:ln w="474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8143488"/>
        <c:crosses val="autoZero"/>
        <c:crossBetween val="between"/>
      </c:valAx>
      <c:spPr>
        <a:noFill/>
        <a:ln w="379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ayout>
        <c:manualLayout>
          <c:xMode val="edge"/>
          <c:yMode val="edge"/>
          <c:x val="0.59241706161137353"/>
          <c:y val="2.3148148148148147E-2"/>
          <c:w val="0.28278041074249632"/>
          <c:h val="0.11574074074074087"/>
        </c:manualLayout>
      </c:layout>
      <c:overlay val="0"/>
      <c:spPr>
        <a:solidFill>
          <a:srgbClr val="FFFFFF"/>
        </a:solidFill>
        <a:ln w="4749">
          <a:solidFill>
            <a:srgbClr val="000000"/>
          </a:solidFill>
          <a:prstDash val="solid"/>
        </a:ln>
      </c:spPr>
      <c:txPr>
        <a:bodyPr/>
        <a:lstStyle/>
        <a:p>
          <a:pPr>
            <a:defRPr sz="1099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4749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30489731437713E-2"/>
          <c:y val="9.7222222222222224E-2"/>
          <c:w val="0.9241706161137454"/>
          <c:h val="0.7361111111111116"/>
        </c:manualLayout>
      </c:layout>
      <c:lineChart>
        <c:grouping val="standard"/>
        <c:varyColors val="0"/>
        <c:ser>
          <c:idx val="0"/>
          <c:order val="0"/>
          <c:tx>
            <c:strRef>
              <c:f>Munka1!$B$16</c:f>
              <c:strCache>
                <c:ptCount val="1"/>
                <c:pt idx="0">
                  <c:v>Hungary</c:v>
                </c:pt>
              </c:strCache>
            </c:strRef>
          </c:tx>
          <c:spPr>
            <a:ln w="37994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Munka1!$A$17:$A$27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Munka1!$B$17:$B$27</c:f>
              <c:numCache>
                <c:formatCode>0.0</c:formatCode>
                <c:ptCount val="11"/>
                <c:pt idx="0">
                  <c:v>14.478486381290553</c:v>
                </c:pt>
                <c:pt idx="1">
                  <c:v>14.507522947367057</c:v>
                </c:pt>
                <c:pt idx="2">
                  <c:v>15.057348765423203</c:v>
                </c:pt>
                <c:pt idx="3">
                  <c:v>13.043691031451848</c:v>
                </c:pt>
                <c:pt idx="4">
                  <c:v>12.155569910049742</c:v>
                </c:pt>
                <c:pt idx="5">
                  <c:v>12.033994153171118</c:v>
                </c:pt>
                <c:pt idx="6">
                  <c:v>12.338628865628847</c:v>
                </c:pt>
                <c:pt idx="7">
                  <c:v>11.1924424400808</c:v>
                </c:pt>
                <c:pt idx="8">
                  <c:v>11.343139225123709</c:v>
                </c:pt>
                <c:pt idx="9">
                  <c:v>10.811405445786352</c:v>
                </c:pt>
                <c:pt idx="10">
                  <c:v>10.73620388316734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AF-4A25-9CA8-D3CBBD782CEB}"/>
            </c:ext>
          </c:extLst>
        </c:ser>
        <c:ser>
          <c:idx val="1"/>
          <c:order val="1"/>
          <c:tx>
            <c:strRef>
              <c:f>Munka1!$C$16</c:f>
              <c:strCache>
                <c:ptCount val="1"/>
                <c:pt idx="0">
                  <c:v>Szolnok</c:v>
                </c:pt>
              </c:strCache>
            </c:strRef>
          </c:tx>
          <c:spPr>
            <a:ln w="37994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Munka1!$A$17:$A$27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Munka1!$C$17:$C$27</c:f>
              <c:numCache>
                <c:formatCode>#,##0.0;#,##0.0;\–;</c:formatCode>
                <c:ptCount val="11"/>
                <c:pt idx="0">
                  <c:v>19.494839959548209</c:v>
                </c:pt>
                <c:pt idx="1">
                  <c:v>24.561575870707827</c:v>
                </c:pt>
                <c:pt idx="2">
                  <c:v>17.327590474775953</c:v>
                </c:pt>
                <c:pt idx="3">
                  <c:v>14.56575832979305</c:v>
                </c:pt>
                <c:pt idx="4">
                  <c:v>14.622911665427781</c:v>
                </c:pt>
                <c:pt idx="5">
                  <c:v>17.125801242843863</c:v>
                </c:pt>
                <c:pt idx="6">
                  <c:v>17.164856183026444</c:v>
                </c:pt>
                <c:pt idx="7">
                  <c:v>7.3836157566360248</c:v>
                </c:pt>
                <c:pt idx="8">
                  <c:v>12.377156719558396</c:v>
                </c:pt>
                <c:pt idx="9">
                  <c:v>7.4649148999701342</c:v>
                </c:pt>
                <c:pt idx="10">
                  <c:v>12.49375312343828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AF-4A25-9CA8-D3CBBD782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264448"/>
        <c:axId val="168265984"/>
      </c:lineChart>
      <c:catAx>
        <c:axId val="1682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8265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65984"/>
        <c:scaling>
          <c:orientation val="minMax"/>
        </c:scaling>
        <c:delete val="0"/>
        <c:axPos val="l"/>
        <c:majorGridlines>
          <c:spPr>
            <a:ln w="474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47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68264448"/>
        <c:crosses val="autoZero"/>
        <c:crossBetween val="between"/>
      </c:valAx>
      <c:spPr>
        <a:noFill/>
        <a:ln w="379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</c:legendEntry>
      <c:layout>
        <c:manualLayout>
          <c:xMode val="edge"/>
          <c:yMode val="edge"/>
          <c:x val="0.59241706161137353"/>
          <c:y val="2.3148148148148147E-2"/>
          <c:w val="0.28278041074249632"/>
          <c:h val="0.11574074074074087"/>
        </c:manualLayout>
      </c:layout>
      <c:overlay val="0"/>
      <c:spPr>
        <a:solidFill>
          <a:srgbClr val="FFFFFF"/>
        </a:solidFill>
        <a:ln w="4749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4749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68497576736667E-2"/>
          <c:y val="8.9430894308943243E-2"/>
          <c:w val="0.78190630048465259"/>
          <c:h val="0.74796747967479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Munka1!$K$21</c:f>
              <c:strCache>
                <c:ptCount val="1"/>
                <c:pt idx="0">
                  <c:v>Miskolc</c:v>
                </c:pt>
              </c:strCache>
            </c:strRef>
          </c:tx>
          <c:spPr>
            <a:solidFill>
              <a:srgbClr val="9999FF"/>
            </a:solidFill>
            <a:ln w="1862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Munka1!$J$22:$J$28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Munka1!$K$22:$K$28</c:f>
              <c:numCache>
                <c:formatCode>0%</c:formatCode>
                <c:ptCount val="7"/>
                <c:pt idx="0">
                  <c:v>1</c:v>
                </c:pt>
                <c:pt idx="1">
                  <c:v>0.69696969696969813</c:v>
                </c:pt>
                <c:pt idx="2">
                  <c:v>0.73737373737373846</c:v>
                </c:pt>
                <c:pt idx="4">
                  <c:v>1</c:v>
                </c:pt>
                <c:pt idx="5">
                  <c:v>0.95000000000000062</c:v>
                </c:pt>
                <c:pt idx="6">
                  <c:v>0.76000000000000112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5-44C2-B21C-3CCFB455BE18}"/>
            </c:ext>
          </c:extLst>
        </c:ser>
        <c:ser>
          <c:idx val="1"/>
          <c:order val="1"/>
          <c:tx>
            <c:strRef>
              <c:f>Munka1!$L$21</c:f>
              <c:strCache>
                <c:ptCount val="1"/>
                <c:pt idx="0">
                  <c:v>Szeged</c:v>
                </c:pt>
              </c:strCache>
            </c:strRef>
          </c:tx>
          <c:spPr>
            <a:solidFill>
              <a:srgbClr val="993366"/>
            </a:solidFill>
            <a:ln w="18621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Munka1!$J$22:$J$28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Munka1!$L$22:$L$28</c:f>
              <c:numCache>
                <c:formatCode>0%</c:formatCode>
                <c:ptCount val="7"/>
                <c:pt idx="0">
                  <c:v>1</c:v>
                </c:pt>
                <c:pt idx="1">
                  <c:v>1.3076923076923057</c:v>
                </c:pt>
                <c:pt idx="2">
                  <c:v>0.9807692307692305</c:v>
                </c:pt>
                <c:pt idx="4">
                  <c:v>1</c:v>
                </c:pt>
                <c:pt idx="5">
                  <c:v>0.79166666666666652</c:v>
                </c:pt>
                <c:pt idx="6">
                  <c:v>0.57291666666666652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5-44C2-B21C-3CCFB455B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85728"/>
        <c:axId val="170995712"/>
      </c:barChart>
      <c:catAx>
        <c:axId val="17098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6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099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995712"/>
        <c:scaling>
          <c:orientation val="minMax"/>
          <c:min val="0.4"/>
        </c:scaling>
        <c:delete val="0"/>
        <c:axPos val="l"/>
        <c:majorGridlines>
          <c:spPr>
            <a:ln w="465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6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0985728"/>
        <c:crosses val="autoZero"/>
        <c:crossBetween val="between"/>
      </c:valAx>
      <c:spPr>
        <a:solidFill>
          <a:srgbClr val="C0C0C0"/>
        </a:solidFill>
        <a:ln w="1862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852988691437862"/>
          <c:y val="0.37398373983739897"/>
          <c:w val="0.1050080775444265"/>
          <c:h val="0.17479674796748007"/>
        </c:manualLayout>
      </c:layout>
      <c:overlay val="0"/>
      <c:spPr>
        <a:solidFill>
          <a:srgbClr val="FFFFFF"/>
        </a:solidFill>
        <a:ln w="465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4655">
      <a:solidFill>
        <a:srgbClr val="000000"/>
      </a:solidFill>
      <a:prstDash val="solid"/>
    </a:ln>
  </c:spPr>
  <c:txPr>
    <a:bodyPr/>
    <a:lstStyle/>
    <a:p>
      <a:pPr>
        <a:defRPr sz="139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781321184510312E-2"/>
          <c:y val="6.5476190476190479E-2"/>
          <c:w val="0.84624145785877203"/>
          <c:h val="0.81547619047619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Munka2!$K$4</c:f>
              <c:strCache>
                <c:ptCount val="1"/>
                <c:pt idx="0">
                  <c:v>Miskolc</c:v>
                </c:pt>
              </c:strCache>
            </c:strRef>
          </c:tx>
          <c:spPr>
            <a:solidFill>
              <a:srgbClr val="9999FF"/>
            </a:solidFill>
            <a:ln w="13728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Munka2!$J$5:$J$11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Munka2!$K$5:$K$11</c:f>
              <c:numCache>
                <c:formatCode>0%</c:formatCode>
                <c:ptCount val="7"/>
                <c:pt idx="0">
                  <c:v>1</c:v>
                </c:pt>
                <c:pt idx="1">
                  <c:v>0.59523809523809523</c:v>
                </c:pt>
                <c:pt idx="2">
                  <c:v>0.66666666666666663</c:v>
                </c:pt>
                <c:pt idx="4">
                  <c:v>1</c:v>
                </c:pt>
                <c:pt idx="5">
                  <c:v>0.93859649122807065</c:v>
                </c:pt>
                <c:pt idx="6">
                  <c:v>0.6140350877192986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D-4AF1-B354-FBEBFEEF899D}"/>
            </c:ext>
          </c:extLst>
        </c:ser>
        <c:ser>
          <c:idx val="1"/>
          <c:order val="1"/>
          <c:tx>
            <c:strRef>
              <c:f>Munka2!$L$4</c:f>
              <c:strCache>
                <c:ptCount val="1"/>
                <c:pt idx="0">
                  <c:v>Szeged</c:v>
                </c:pt>
              </c:strCache>
            </c:strRef>
          </c:tx>
          <c:spPr>
            <a:solidFill>
              <a:srgbClr val="993366"/>
            </a:solidFill>
            <a:ln w="13728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Munka2!$J$5:$J$11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Munka2!$L$5:$L$11</c:f>
              <c:numCache>
                <c:formatCode>0%</c:formatCode>
                <c:ptCount val="7"/>
                <c:pt idx="0">
                  <c:v>1</c:v>
                </c:pt>
                <c:pt idx="1">
                  <c:v>1.4444444444444438</c:v>
                </c:pt>
                <c:pt idx="2">
                  <c:v>1.111111111111112</c:v>
                </c:pt>
                <c:pt idx="4">
                  <c:v>1</c:v>
                </c:pt>
                <c:pt idx="5">
                  <c:v>0.72413793103448365</c:v>
                </c:pt>
                <c:pt idx="6">
                  <c:v>0.60919540229885283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D-4AF1-B354-FBEBFEEF8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64384"/>
        <c:axId val="177665920"/>
      </c:barChart>
      <c:catAx>
        <c:axId val="1776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766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665920"/>
        <c:scaling>
          <c:orientation val="minMax"/>
          <c:min val="0.4"/>
        </c:scaling>
        <c:delete val="0"/>
        <c:axPos val="l"/>
        <c:majorGridlines>
          <c:spPr>
            <a:ln w="3432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43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7664384"/>
        <c:crosses val="autoZero"/>
        <c:crossBetween val="between"/>
      </c:valAx>
      <c:spPr>
        <a:solidFill>
          <a:srgbClr val="C0C0C0"/>
        </a:solidFill>
        <a:ln w="1372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2141230068337132"/>
          <c:y val="0.40773809523809534"/>
          <c:w val="7.4031890660592264E-2"/>
          <c:h val="0.12797619047619094"/>
        </c:manualLayout>
      </c:layout>
      <c:overlay val="0"/>
      <c:spPr>
        <a:solidFill>
          <a:srgbClr val="FFFFFF"/>
        </a:solidFill>
        <a:ln w="3432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432">
      <a:solidFill>
        <a:srgbClr val="000000"/>
      </a:solidFill>
      <a:prstDash val="solid"/>
    </a:ln>
  </c:spPr>
  <c:txPr>
    <a:bodyPr/>
    <a:lstStyle/>
    <a:p>
      <a:pPr>
        <a:defRPr sz="10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929061784897017E-2"/>
          <c:y val="6.666666666666668E-2"/>
          <c:w val="0.85125858123569798"/>
          <c:h val="0.81515151515151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Munka3!$J$28</c:f>
              <c:strCache>
                <c:ptCount val="1"/>
                <c:pt idx="0">
                  <c:v>Miskolc</c:v>
                </c:pt>
              </c:strCache>
            </c:strRef>
          </c:tx>
          <c:spPr>
            <a:solidFill>
              <a:srgbClr val="9999FF"/>
            </a:solidFill>
            <a:ln w="13304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Munka3!$I$29:$I$35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Munka3!$J$29:$J$35</c:f>
              <c:numCache>
                <c:formatCode>0%</c:formatCode>
                <c:ptCount val="7"/>
                <c:pt idx="0">
                  <c:v>1</c:v>
                </c:pt>
                <c:pt idx="1">
                  <c:v>0.92500000000000004</c:v>
                </c:pt>
                <c:pt idx="2">
                  <c:v>0.85000000000000064</c:v>
                </c:pt>
                <c:pt idx="4">
                  <c:v>1</c:v>
                </c:pt>
                <c:pt idx="5">
                  <c:v>1</c:v>
                </c:pt>
                <c:pt idx="6">
                  <c:v>0.69811320754716977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E-43F8-8454-FCCA4A107727}"/>
            </c:ext>
          </c:extLst>
        </c:ser>
        <c:ser>
          <c:idx val="1"/>
          <c:order val="1"/>
          <c:tx>
            <c:strRef>
              <c:f>Munka3!$K$28</c:f>
              <c:strCache>
                <c:ptCount val="1"/>
                <c:pt idx="0">
                  <c:v>Szeged</c:v>
                </c:pt>
              </c:strCache>
            </c:strRef>
          </c:tx>
          <c:spPr>
            <a:solidFill>
              <a:srgbClr val="993366"/>
            </a:solidFill>
            <a:ln w="13304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Munka3!$I$29:$I$35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Munka3!$K$29:$K$35</c:f>
              <c:numCache>
                <c:formatCode>0%</c:formatCode>
                <c:ptCount val="7"/>
                <c:pt idx="0">
                  <c:v>1</c:v>
                </c:pt>
                <c:pt idx="1">
                  <c:v>1.2608695652173914</c:v>
                </c:pt>
                <c:pt idx="2">
                  <c:v>1.1304347826086956</c:v>
                </c:pt>
                <c:pt idx="4">
                  <c:v>1</c:v>
                </c:pt>
                <c:pt idx="5">
                  <c:v>0.58695652173912916</c:v>
                </c:pt>
                <c:pt idx="6">
                  <c:v>0.7826086956521755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7E-43F8-8454-FCCA4A107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26048"/>
        <c:axId val="177844224"/>
      </c:barChart>
      <c:catAx>
        <c:axId val="1778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784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844224"/>
        <c:scaling>
          <c:orientation val="minMax"/>
          <c:min val="0.4"/>
        </c:scaling>
        <c:delete val="0"/>
        <c:axPos val="l"/>
        <c:majorGridlines>
          <c:spPr>
            <a:ln w="3326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3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77826048"/>
        <c:crosses val="autoZero"/>
        <c:crossBetween val="between"/>
      </c:valAx>
      <c:spPr>
        <a:solidFill>
          <a:srgbClr val="C0C0C0"/>
        </a:solidFill>
        <a:ln w="1330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2562929061785015"/>
          <c:y val="0.40909090909090967"/>
          <c:w val="6.9794050343249564E-2"/>
          <c:h val="0.12424242424242429"/>
        </c:manualLayout>
      </c:layout>
      <c:overlay val="0"/>
      <c:spPr>
        <a:solidFill>
          <a:srgbClr val="FFFFFF"/>
        </a:solidFill>
        <a:ln w="3326">
          <a:solidFill>
            <a:srgbClr val="000000"/>
          </a:solidFill>
          <a:prstDash val="solid"/>
        </a:ln>
      </c:spPr>
      <c:txPr>
        <a:bodyPr/>
        <a:lstStyle/>
        <a:p>
          <a:pPr>
            <a:defRPr sz="89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326">
      <a:solidFill>
        <a:srgbClr val="000000"/>
      </a:solidFill>
      <a:prstDash val="solid"/>
    </a:ln>
  </c:spPr>
  <c:txPr>
    <a:bodyPr/>
    <a:lstStyle/>
    <a:p>
      <a:pPr>
        <a:defRPr sz="96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CC006-43FF-4857-90D0-D4BBB90B28F7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99CDF5E-2873-4205-8D1F-D1947A2A067F}">
      <dgm:prSet phldrT="[Szöveg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u-HU" sz="1600" b="1" dirty="0" smtClean="0">
              <a:solidFill>
                <a:schemeClr val="tx1"/>
              </a:solidFill>
            </a:rPr>
            <a:t>Házi-orvosok</a:t>
          </a:r>
          <a:endParaRPr lang="hu-HU" sz="1600" b="1" dirty="0">
            <a:solidFill>
              <a:schemeClr val="tx1"/>
            </a:solidFill>
          </a:endParaRPr>
        </a:p>
      </dgm:t>
    </dgm:pt>
    <dgm:pt modelId="{3B8B2021-3AAD-401A-A8AC-1A673B2139DE}" type="parTrans" cxnId="{9A0AB3CF-177E-4B82-BCAD-3B80CA7E392A}">
      <dgm:prSet/>
      <dgm:spPr/>
      <dgm:t>
        <a:bodyPr/>
        <a:lstStyle/>
        <a:p>
          <a:endParaRPr lang="hu-HU"/>
        </a:p>
      </dgm:t>
    </dgm:pt>
    <dgm:pt modelId="{6C212F23-D8A0-4B94-ADD6-3B3608B8D8BC}" type="sibTrans" cxnId="{9A0AB3CF-177E-4B82-BCAD-3B80CA7E392A}">
      <dgm:prSet/>
      <dgm:spPr/>
      <dgm:t>
        <a:bodyPr/>
        <a:lstStyle/>
        <a:p>
          <a:endParaRPr lang="hu-HU"/>
        </a:p>
      </dgm:t>
    </dgm:pt>
    <dgm:pt modelId="{2EC5FE3C-3CA1-40BE-8800-31A7A1DB48C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Közösségi</a:t>
          </a:r>
          <a:r>
            <a:rPr lang="hu-HU" sz="2000" b="1" dirty="0" smtClean="0">
              <a:solidFill>
                <a:schemeClr val="tx1"/>
              </a:solidFill>
            </a:rPr>
            <a:t> </a:t>
          </a:r>
          <a:r>
            <a:rPr lang="hu-HU" sz="1400" b="1" dirty="0" smtClean="0">
              <a:solidFill>
                <a:schemeClr val="tx1"/>
              </a:solidFill>
            </a:rPr>
            <a:t>kampány</a:t>
          </a:r>
          <a:endParaRPr lang="hu-HU" sz="2000" b="1" dirty="0">
            <a:solidFill>
              <a:schemeClr val="tx1"/>
            </a:solidFill>
          </a:endParaRPr>
        </a:p>
      </dgm:t>
    </dgm:pt>
    <dgm:pt modelId="{349A999F-D817-41E7-9D69-89233B2F1519}" type="parTrans" cxnId="{1FE39741-4A21-474A-831D-BF4223620FF4}">
      <dgm:prSet/>
      <dgm:spPr/>
      <dgm:t>
        <a:bodyPr/>
        <a:lstStyle/>
        <a:p>
          <a:endParaRPr lang="hu-HU"/>
        </a:p>
      </dgm:t>
    </dgm:pt>
    <dgm:pt modelId="{995EBBD3-1AD5-4F07-B4AF-0EA3D83C56DF}" type="sibTrans" cxnId="{1FE39741-4A21-474A-831D-BF4223620FF4}">
      <dgm:prSet/>
      <dgm:spPr/>
      <dgm:t>
        <a:bodyPr/>
        <a:lstStyle/>
        <a:p>
          <a:endParaRPr lang="hu-HU"/>
        </a:p>
      </dgm:t>
    </dgm:pt>
    <dgm:pt modelId="{8F388634-1C1B-4CC7-B477-AAFB07E7CDF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Kockázati csoportok</a:t>
          </a:r>
          <a:endParaRPr lang="hu-HU" b="1" dirty="0">
            <a:solidFill>
              <a:schemeClr val="tx1"/>
            </a:solidFill>
          </a:endParaRPr>
        </a:p>
      </dgm:t>
    </dgm:pt>
    <dgm:pt modelId="{8F402803-9449-4749-B94A-34C823DEBC5D}" type="parTrans" cxnId="{66F0F765-E236-4CE3-B986-52CEC58273E9}">
      <dgm:prSet/>
      <dgm:spPr/>
      <dgm:t>
        <a:bodyPr/>
        <a:lstStyle/>
        <a:p>
          <a:endParaRPr lang="hu-HU"/>
        </a:p>
      </dgm:t>
    </dgm:pt>
    <dgm:pt modelId="{812C8804-14F0-44A4-BF44-694E1604A772}" type="sibTrans" cxnId="{66F0F765-E236-4CE3-B986-52CEC58273E9}">
      <dgm:prSet/>
      <dgm:spPr/>
      <dgm:t>
        <a:bodyPr/>
        <a:lstStyle/>
        <a:p>
          <a:endParaRPr lang="hu-HU"/>
        </a:p>
      </dgm:t>
    </dgm:pt>
    <dgm:pt modelId="{BD0CED2F-B221-4DB8-B517-95C67D67D1E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 lIns="72000" rIns="36000"/>
        <a:lstStyle/>
        <a:p>
          <a:r>
            <a:rPr lang="hu-HU" sz="1400" b="1" dirty="0" smtClean="0">
              <a:solidFill>
                <a:schemeClr val="tx1"/>
              </a:solidFill>
            </a:rPr>
            <a:t>Közösségi segítők</a:t>
          </a:r>
          <a:endParaRPr lang="hu-HU" sz="1100" b="1" dirty="0">
            <a:solidFill>
              <a:schemeClr val="tx1"/>
            </a:solidFill>
          </a:endParaRPr>
        </a:p>
      </dgm:t>
    </dgm:pt>
    <dgm:pt modelId="{912E97EA-094B-40D9-B11B-CFEFEFCB38E6}" type="parTrans" cxnId="{60B8C2EA-0301-4658-8B40-171AD1FFEC88}">
      <dgm:prSet/>
      <dgm:spPr/>
      <dgm:t>
        <a:bodyPr/>
        <a:lstStyle/>
        <a:p>
          <a:endParaRPr lang="hu-HU"/>
        </a:p>
      </dgm:t>
    </dgm:pt>
    <dgm:pt modelId="{27B249E7-3DCF-4860-956C-86C2D2B77773}" type="sibTrans" cxnId="{60B8C2EA-0301-4658-8B40-171AD1FFEC88}">
      <dgm:prSet/>
      <dgm:spPr/>
      <dgm:t>
        <a:bodyPr/>
        <a:lstStyle/>
        <a:p>
          <a:endParaRPr lang="hu-HU"/>
        </a:p>
      </dgm:t>
    </dgm:pt>
    <dgm:pt modelId="{CE61E725-E130-490E-8112-A3B633173626}" type="pres">
      <dgm:prSet presAssocID="{707CC006-43FF-4857-90D0-D4BBB90B28F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3D8833D-174F-4276-AB29-4077FDB87281}" type="pres">
      <dgm:prSet presAssocID="{707CC006-43FF-4857-90D0-D4BBB90B28F7}" presName="children" presStyleCnt="0"/>
      <dgm:spPr/>
    </dgm:pt>
    <dgm:pt modelId="{E0ABB9C4-1022-4914-B3EC-15F930EDF407}" type="pres">
      <dgm:prSet presAssocID="{707CC006-43FF-4857-90D0-D4BBB90B28F7}" presName="childPlaceholder" presStyleCnt="0"/>
      <dgm:spPr/>
    </dgm:pt>
    <dgm:pt modelId="{BE07617E-B91E-46CA-AA94-E4D766BDF370}" type="pres">
      <dgm:prSet presAssocID="{707CC006-43FF-4857-90D0-D4BBB90B28F7}" presName="circle" presStyleCnt="0"/>
      <dgm:spPr/>
    </dgm:pt>
    <dgm:pt modelId="{B16F1DE3-03EC-41F2-A17C-F1BB422165EC}" type="pres">
      <dgm:prSet presAssocID="{707CC006-43FF-4857-90D0-D4BBB90B28F7}" presName="quadrant1" presStyleLbl="node1" presStyleIdx="0" presStyleCnt="4" custScaleX="78073" custScaleY="76527" custLinFactNeighborX="-35836" custLinFactNeighborY="-530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045B8F-F7DA-4415-99CB-923DC05E9443}" type="pres">
      <dgm:prSet presAssocID="{707CC006-43FF-4857-90D0-D4BBB90B28F7}" presName="quadrant2" presStyleLbl="node1" presStyleIdx="1" presStyleCnt="4" custScaleX="75891" custScaleY="78966" custLinFactNeighborX="34303" custLinFactNeighborY="-459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BBD51E-0377-4D82-93C5-7A837BD67559}" type="pres">
      <dgm:prSet presAssocID="{707CC006-43FF-4857-90D0-D4BBB90B28F7}" presName="quadrant3" presStyleLbl="node1" presStyleIdx="2" presStyleCnt="4" custScaleX="75891" custScaleY="77700" custLinFactNeighborX="35409" custLinFactNeighborY="1853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BB5339-0FF8-4EEE-9E12-93ED112D7EE4}" type="pres">
      <dgm:prSet presAssocID="{707CC006-43FF-4857-90D0-D4BBB90B28F7}" presName="quadrant4" presStyleLbl="node1" presStyleIdx="3" presStyleCnt="4" custScaleX="75891" custScaleY="74334" custLinFactNeighborX="-34075" custLinFactNeighborY="178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F4B941-7498-4957-BFFC-26DCD32382F4}" type="pres">
      <dgm:prSet presAssocID="{707CC006-43FF-4857-90D0-D4BBB90B28F7}" presName="quadrantPlaceholder" presStyleCnt="0"/>
      <dgm:spPr/>
    </dgm:pt>
    <dgm:pt modelId="{D713DC2D-15C8-45A5-9C61-82DF8FD308BF}" type="pres">
      <dgm:prSet presAssocID="{707CC006-43FF-4857-90D0-D4BBB90B28F7}" presName="center1" presStyleLbl="fgShp" presStyleIdx="0" presStyleCnt="2" custLinFactX="200000" custLinFactY="100000" custLinFactNeighborX="211358" custLinFactNeighborY="180374"/>
      <dgm:spPr>
        <a:prstGeom prst="rect">
          <a:avLst/>
        </a:prstGeom>
        <a:noFill/>
      </dgm:spPr>
      <dgm:t>
        <a:bodyPr/>
        <a:lstStyle/>
        <a:p>
          <a:endParaRPr lang="hu-HU"/>
        </a:p>
      </dgm:t>
    </dgm:pt>
    <dgm:pt modelId="{A1511849-AC73-420E-A22E-80BF5C6A8793}" type="pres">
      <dgm:prSet presAssocID="{707CC006-43FF-4857-90D0-D4BBB90B28F7}" presName="center2" presStyleLbl="fgShp" presStyleIdx="1" presStyleCnt="2" custLinFactX="200000" custLinFactY="115385" custLinFactNeighborX="203669" custLinFactNeighborY="200000"/>
      <dgm:spPr>
        <a:noFill/>
      </dgm:spPr>
      <dgm:t>
        <a:bodyPr/>
        <a:lstStyle/>
        <a:p>
          <a:endParaRPr lang="hu-HU"/>
        </a:p>
      </dgm:t>
    </dgm:pt>
  </dgm:ptLst>
  <dgm:cxnLst>
    <dgm:cxn modelId="{7CE6DF09-E301-4F9C-B68C-B8A573CECC9B}" type="presOf" srcId="{8F388634-1C1B-4CC7-B477-AAFB07E7CDF0}" destId="{46BBD51E-0377-4D82-93C5-7A837BD67559}" srcOrd="0" destOrd="0" presId="urn:microsoft.com/office/officeart/2005/8/layout/cycle4"/>
    <dgm:cxn modelId="{66F0F765-E236-4CE3-B986-52CEC58273E9}" srcId="{707CC006-43FF-4857-90D0-D4BBB90B28F7}" destId="{8F388634-1C1B-4CC7-B477-AAFB07E7CDF0}" srcOrd="2" destOrd="0" parTransId="{8F402803-9449-4749-B94A-34C823DEBC5D}" sibTransId="{812C8804-14F0-44A4-BF44-694E1604A772}"/>
    <dgm:cxn modelId="{BDB7D598-1DAC-4B48-A3F7-B11BDFF2B691}" type="presOf" srcId="{BD0CED2F-B221-4DB8-B517-95C67D67D1E3}" destId="{F2BB5339-0FF8-4EEE-9E12-93ED112D7EE4}" srcOrd="0" destOrd="0" presId="urn:microsoft.com/office/officeart/2005/8/layout/cycle4"/>
    <dgm:cxn modelId="{DBF3C625-4E50-4F45-A6B8-DD7725055F76}" type="presOf" srcId="{2EC5FE3C-3CA1-40BE-8800-31A7A1DB48C6}" destId="{89045B8F-F7DA-4415-99CB-923DC05E9443}" srcOrd="0" destOrd="0" presId="urn:microsoft.com/office/officeart/2005/8/layout/cycle4"/>
    <dgm:cxn modelId="{561E14F4-2FEF-4D65-A53B-DDD692BFD0C4}" type="presOf" srcId="{707CC006-43FF-4857-90D0-D4BBB90B28F7}" destId="{CE61E725-E130-490E-8112-A3B633173626}" srcOrd="0" destOrd="0" presId="urn:microsoft.com/office/officeart/2005/8/layout/cycle4"/>
    <dgm:cxn modelId="{60B8C2EA-0301-4658-8B40-171AD1FFEC88}" srcId="{707CC006-43FF-4857-90D0-D4BBB90B28F7}" destId="{BD0CED2F-B221-4DB8-B517-95C67D67D1E3}" srcOrd="3" destOrd="0" parTransId="{912E97EA-094B-40D9-B11B-CFEFEFCB38E6}" sibTransId="{27B249E7-3DCF-4860-956C-86C2D2B77773}"/>
    <dgm:cxn modelId="{D01D29F1-9B7B-4010-BBC6-1A108C86C8BB}" type="presOf" srcId="{D99CDF5E-2873-4205-8D1F-D1947A2A067F}" destId="{B16F1DE3-03EC-41F2-A17C-F1BB422165EC}" srcOrd="0" destOrd="0" presId="urn:microsoft.com/office/officeart/2005/8/layout/cycle4"/>
    <dgm:cxn modelId="{9A0AB3CF-177E-4B82-BCAD-3B80CA7E392A}" srcId="{707CC006-43FF-4857-90D0-D4BBB90B28F7}" destId="{D99CDF5E-2873-4205-8D1F-D1947A2A067F}" srcOrd="0" destOrd="0" parTransId="{3B8B2021-3AAD-401A-A8AC-1A673B2139DE}" sibTransId="{6C212F23-D8A0-4B94-ADD6-3B3608B8D8BC}"/>
    <dgm:cxn modelId="{1FE39741-4A21-474A-831D-BF4223620FF4}" srcId="{707CC006-43FF-4857-90D0-D4BBB90B28F7}" destId="{2EC5FE3C-3CA1-40BE-8800-31A7A1DB48C6}" srcOrd="1" destOrd="0" parTransId="{349A999F-D817-41E7-9D69-89233B2F1519}" sibTransId="{995EBBD3-1AD5-4F07-B4AF-0EA3D83C56DF}"/>
    <dgm:cxn modelId="{E7AA7FF7-4A10-43D6-BC1D-8412856CEDEB}" type="presParOf" srcId="{CE61E725-E130-490E-8112-A3B633173626}" destId="{53D8833D-174F-4276-AB29-4077FDB87281}" srcOrd="0" destOrd="0" presId="urn:microsoft.com/office/officeart/2005/8/layout/cycle4"/>
    <dgm:cxn modelId="{4875D4EE-D128-472B-9529-015782033086}" type="presParOf" srcId="{53D8833D-174F-4276-AB29-4077FDB87281}" destId="{E0ABB9C4-1022-4914-B3EC-15F930EDF407}" srcOrd="0" destOrd="0" presId="urn:microsoft.com/office/officeart/2005/8/layout/cycle4"/>
    <dgm:cxn modelId="{378C8032-3E1C-4B1D-95A7-C89B90DEEC48}" type="presParOf" srcId="{CE61E725-E130-490E-8112-A3B633173626}" destId="{BE07617E-B91E-46CA-AA94-E4D766BDF370}" srcOrd="1" destOrd="0" presId="urn:microsoft.com/office/officeart/2005/8/layout/cycle4"/>
    <dgm:cxn modelId="{B1815894-7864-489A-BAFA-71C2F71DA146}" type="presParOf" srcId="{BE07617E-B91E-46CA-AA94-E4D766BDF370}" destId="{B16F1DE3-03EC-41F2-A17C-F1BB422165EC}" srcOrd="0" destOrd="0" presId="urn:microsoft.com/office/officeart/2005/8/layout/cycle4"/>
    <dgm:cxn modelId="{67DE0BC0-26B4-460E-B323-DB535FB5AC29}" type="presParOf" srcId="{BE07617E-B91E-46CA-AA94-E4D766BDF370}" destId="{89045B8F-F7DA-4415-99CB-923DC05E9443}" srcOrd="1" destOrd="0" presId="urn:microsoft.com/office/officeart/2005/8/layout/cycle4"/>
    <dgm:cxn modelId="{FA4BD617-7D94-4D66-8C22-8819F23A93D7}" type="presParOf" srcId="{BE07617E-B91E-46CA-AA94-E4D766BDF370}" destId="{46BBD51E-0377-4D82-93C5-7A837BD67559}" srcOrd="2" destOrd="0" presId="urn:microsoft.com/office/officeart/2005/8/layout/cycle4"/>
    <dgm:cxn modelId="{409F7606-73A0-4092-B704-0EF3756C14FD}" type="presParOf" srcId="{BE07617E-B91E-46CA-AA94-E4D766BDF370}" destId="{F2BB5339-0FF8-4EEE-9E12-93ED112D7EE4}" srcOrd="3" destOrd="0" presId="urn:microsoft.com/office/officeart/2005/8/layout/cycle4"/>
    <dgm:cxn modelId="{AE1F61A1-1B33-4A91-B6E7-9344AFB1B4ED}" type="presParOf" srcId="{BE07617E-B91E-46CA-AA94-E4D766BDF370}" destId="{5EF4B941-7498-4957-BFFC-26DCD32382F4}" srcOrd="4" destOrd="0" presId="urn:microsoft.com/office/officeart/2005/8/layout/cycle4"/>
    <dgm:cxn modelId="{26C52C14-6219-4B74-B5A0-2E0F9D051CA1}" type="presParOf" srcId="{CE61E725-E130-490E-8112-A3B633173626}" destId="{D713DC2D-15C8-45A5-9C61-82DF8FD308BF}" srcOrd="2" destOrd="0" presId="urn:microsoft.com/office/officeart/2005/8/layout/cycle4"/>
    <dgm:cxn modelId="{A9873349-A2D1-4A72-B99C-D062D866E727}" type="presParOf" srcId="{CE61E725-E130-490E-8112-A3B633173626}" destId="{A1511849-AC73-420E-A22E-80BF5C6A8793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A3AC3-9C82-49E6-995D-78851A104CE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F08AA03-DFA9-4FE9-A4DF-C0F6C570C62D}">
      <dgm:prSet phldrT="[Szöveg]"/>
      <dgm:spPr/>
      <dgm:t>
        <a:bodyPr/>
        <a:lstStyle/>
        <a:p>
          <a:r>
            <a:rPr lang="hu-HU" dirty="0"/>
            <a:t>Jó gyakorlat-térkép</a:t>
          </a:r>
        </a:p>
      </dgm:t>
    </dgm:pt>
    <dgm:pt modelId="{1319CA3F-A32D-4128-9B1A-9BDE046A899C}" type="sibTrans" cxnId="{DBCB9E66-6BDD-4A8F-9049-FFA25777DE27}">
      <dgm:prSet/>
      <dgm:spPr/>
      <dgm:t>
        <a:bodyPr/>
        <a:lstStyle/>
        <a:p>
          <a:endParaRPr lang="hu-HU"/>
        </a:p>
      </dgm:t>
    </dgm:pt>
    <dgm:pt modelId="{E4373C09-5588-4486-AD57-E175F62BECC2}" type="parTrans" cxnId="{DBCB9E66-6BDD-4A8F-9049-FFA25777DE27}">
      <dgm:prSet/>
      <dgm:spPr/>
      <dgm:t>
        <a:bodyPr/>
        <a:lstStyle/>
        <a:p>
          <a:endParaRPr lang="hu-HU"/>
        </a:p>
      </dgm:t>
    </dgm:pt>
    <dgm:pt modelId="{8D5798BE-E2D4-4CE1-8812-1B584D9C7FB4}">
      <dgm:prSet phldrT="[Szöveg]"/>
      <dgm:spPr/>
      <dgm:t>
        <a:bodyPr/>
        <a:lstStyle/>
        <a:p>
          <a:r>
            <a:rPr lang="hu-HU" smtClean="0"/>
            <a:t>Hálózatépítés</a:t>
          </a:r>
          <a:endParaRPr lang="hu-HU" dirty="0"/>
        </a:p>
      </dgm:t>
    </dgm:pt>
    <dgm:pt modelId="{7DB1F886-C155-4A53-B75B-F2A3EBDCCF6D}" type="sibTrans" cxnId="{F8E301A7-EF7C-4E02-97BA-6C46E155D399}">
      <dgm:prSet/>
      <dgm:spPr/>
      <dgm:t>
        <a:bodyPr/>
        <a:lstStyle/>
        <a:p>
          <a:endParaRPr lang="hu-HU"/>
        </a:p>
      </dgm:t>
    </dgm:pt>
    <dgm:pt modelId="{B9D9EFCB-F166-44C0-9002-B8033170BAB2}" type="parTrans" cxnId="{F8E301A7-EF7C-4E02-97BA-6C46E155D399}">
      <dgm:prSet/>
      <dgm:spPr/>
      <dgm:t>
        <a:bodyPr/>
        <a:lstStyle/>
        <a:p>
          <a:endParaRPr lang="hu-HU"/>
        </a:p>
      </dgm:t>
    </dgm:pt>
    <dgm:pt modelId="{D7CF2A20-819E-437B-934C-9B692A7A0C9E}">
      <dgm:prSet phldrT="[Szöveg]" custT="1"/>
      <dgm:spPr/>
      <dgm:t>
        <a:bodyPr/>
        <a:lstStyle/>
        <a:p>
          <a:r>
            <a:rPr lang="hu-HU" sz="2400" dirty="0" smtClean="0"/>
            <a:t>Probléma-térképezés</a:t>
          </a:r>
          <a:endParaRPr lang="hu-HU" sz="2400" dirty="0"/>
        </a:p>
      </dgm:t>
    </dgm:pt>
    <dgm:pt modelId="{8EF37584-135B-4442-A40D-4A65BA04EF97}" type="sibTrans" cxnId="{218BFB8C-2F3C-49E4-9378-05854C44EF5E}">
      <dgm:prSet/>
      <dgm:spPr/>
      <dgm:t>
        <a:bodyPr/>
        <a:lstStyle/>
        <a:p>
          <a:endParaRPr lang="hu-HU"/>
        </a:p>
      </dgm:t>
    </dgm:pt>
    <dgm:pt modelId="{DC791180-5549-4FD6-9B10-ED488F8C8B26}" type="parTrans" cxnId="{218BFB8C-2F3C-49E4-9378-05854C44EF5E}">
      <dgm:prSet/>
      <dgm:spPr/>
      <dgm:t>
        <a:bodyPr/>
        <a:lstStyle/>
        <a:p>
          <a:endParaRPr lang="hu-HU"/>
        </a:p>
      </dgm:t>
    </dgm:pt>
    <dgm:pt modelId="{405AEAEE-9ADF-4CC1-B020-C881AD357C78}">
      <dgm:prSet phldrT="[Szöveg]"/>
      <dgm:spPr/>
      <dgm:t>
        <a:bodyPr/>
        <a:lstStyle/>
        <a:p>
          <a:r>
            <a:rPr lang="hu-HU" dirty="0"/>
            <a:t>Közös tudásalap</a:t>
          </a:r>
        </a:p>
      </dgm:t>
    </dgm:pt>
    <dgm:pt modelId="{EE61905B-8B61-425E-BD5A-7FB6B74179C0}" type="sibTrans" cxnId="{4848AF0E-E76A-49B0-8676-86D6D0E36A89}">
      <dgm:prSet/>
      <dgm:spPr/>
      <dgm:t>
        <a:bodyPr/>
        <a:lstStyle/>
        <a:p>
          <a:endParaRPr lang="hu-HU"/>
        </a:p>
      </dgm:t>
    </dgm:pt>
    <dgm:pt modelId="{9CCCD13C-593A-4746-91A8-E89CEB40C967}" type="parTrans" cxnId="{4848AF0E-E76A-49B0-8676-86D6D0E36A89}">
      <dgm:prSet/>
      <dgm:spPr/>
      <dgm:t>
        <a:bodyPr/>
        <a:lstStyle/>
        <a:p>
          <a:endParaRPr lang="hu-HU"/>
        </a:p>
      </dgm:t>
    </dgm:pt>
    <dgm:pt modelId="{D32335DF-F658-4F04-BB0B-F43567E86FC9}" type="pres">
      <dgm:prSet presAssocID="{FF3A3AC3-9C82-49E6-995D-78851A104C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CA47448-E567-4DC8-9958-58706EA37742}" type="pres">
      <dgm:prSet presAssocID="{D7CF2A20-819E-437B-934C-9B692A7A0C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F83055-7DB5-4A73-ABF1-C84C87201E51}" type="pres">
      <dgm:prSet presAssocID="{8EF37584-135B-4442-A40D-4A65BA04EF9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CDE30FAF-8813-4EB5-A347-81EF847EA587}" type="pres">
      <dgm:prSet presAssocID="{8EF37584-135B-4442-A40D-4A65BA04EF97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2142F95D-B08E-43B7-897F-6689FB71B403}" type="pres">
      <dgm:prSet presAssocID="{8D5798BE-E2D4-4CE1-8812-1B584D9C7FB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208F78-01B7-4CB6-9197-F6BBB93ECACE}" type="pres">
      <dgm:prSet presAssocID="{7DB1F886-C155-4A53-B75B-F2A3EBDCCF6D}" presName="sibTrans" presStyleLbl="sibTrans2D1" presStyleIdx="1" presStyleCnt="4"/>
      <dgm:spPr/>
      <dgm:t>
        <a:bodyPr/>
        <a:lstStyle/>
        <a:p>
          <a:endParaRPr lang="hu-HU"/>
        </a:p>
      </dgm:t>
    </dgm:pt>
    <dgm:pt modelId="{6C43124E-0F6D-422B-AA29-468C7D0C507E}" type="pres">
      <dgm:prSet presAssocID="{7DB1F886-C155-4A53-B75B-F2A3EBDCCF6D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C870011F-2492-473A-9CE1-CE0067CA0D55}" type="pres">
      <dgm:prSet presAssocID="{6F08AA03-DFA9-4FE9-A4DF-C0F6C570C6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EAC191-3A61-4158-BDA2-54093E7B31DB}" type="pres">
      <dgm:prSet presAssocID="{1319CA3F-A32D-4128-9B1A-9BDE046A899C}" presName="sibTrans" presStyleLbl="sibTrans2D1" presStyleIdx="2" presStyleCnt="4"/>
      <dgm:spPr/>
      <dgm:t>
        <a:bodyPr/>
        <a:lstStyle/>
        <a:p>
          <a:endParaRPr lang="hu-HU"/>
        </a:p>
      </dgm:t>
    </dgm:pt>
    <dgm:pt modelId="{6DD411BC-E56F-4BF4-9D9A-5D7427286B24}" type="pres">
      <dgm:prSet presAssocID="{1319CA3F-A32D-4128-9B1A-9BDE046A899C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34A80F14-D34E-471F-9FEA-F5158680A0EE}" type="pres">
      <dgm:prSet presAssocID="{405AEAEE-9ADF-4CC1-B020-C881AD357C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28B6DE-5441-413A-AFF9-A82191DBA125}" type="pres">
      <dgm:prSet presAssocID="{EE61905B-8B61-425E-BD5A-7FB6B74179C0}" presName="sibTrans" presStyleLbl="sibTrans2D1" presStyleIdx="3" presStyleCnt="4"/>
      <dgm:spPr/>
      <dgm:t>
        <a:bodyPr/>
        <a:lstStyle/>
        <a:p>
          <a:endParaRPr lang="hu-HU"/>
        </a:p>
      </dgm:t>
    </dgm:pt>
    <dgm:pt modelId="{9EDFD912-508C-4052-AC0F-9BCC0D513672}" type="pres">
      <dgm:prSet presAssocID="{EE61905B-8B61-425E-BD5A-7FB6B74179C0}" presName="connectorText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9F72D7AE-5BA1-443F-AF70-DF9D2D73CA3A}" type="presOf" srcId="{EE61905B-8B61-425E-BD5A-7FB6B74179C0}" destId="{9EDFD912-508C-4052-AC0F-9BCC0D513672}" srcOrd="1" destOrd="0" presId="urn:microsoft.com/office/officeart/2005/8/layout/cycle7"/>
    <dgm:cxn modelId="{3D4F36F1-3E06-485E-9463-FE96F1FCB966}" type="presOf" srcId="{6F08AA03-DFA9-4FE9-A4DF-C0F6C570C62D}" destId="{C870011F-2492-473A-9CE1-CE0067CA0D55}" srcOrd="0" destOrd="0" presId="urn:microsoft.com/office/officeart/2005/8/layout/cycle7"/>
    <dgm:cxn modelId="{135D582E-1D27-44B3-AAA9-9F69FF02210A}" type="presOf" srcId="{1319CA3F-A32D-4128-9B1A-9BDE046A899C}" destId="{6DD411BC-E56F-4BF4-9D9A-5D7427286B24}" srcOrd="1" destOrd="0" presId="urn:microsoft.com/office/officeart/2005/8/layout/cycle7"/>
    <dgm:cxn modelId="{DBCB9E66-6BDD-4A8F-9049-FFA25777DE27}" srcId="{FF3A3AC3-9C82-49E6-995D-78851A104CE7}" destId="{6F08AA03-DFA9-4FE9-A4DF-C0F6C570C62D}" srcOrd="2" destOrd="0" parTransId="{E4373C09-5588-4486-AD57-E175F62BECC2}" sibTransId="{1319CA3F-A32D-4128-9B1A-9BDE046A899C}"/>
    <dgm:cxn modelId="{6E29CF3F-0F8C-4FCE-A638-1BFA13541123}" type="presOf" srcId="{8EF37584-135B-4442-A40D-4A65BA04EF97}" destId="{E5F83055-7DB5-4A73-ABF1-C84C87201E51}" srcOrd="0" destOrd="0" presId="urn:microsoft.com/office/officeart/2005/8/layout/cycle7"/>
    <dgm:cxn modelId="{136EC371-8FDC-428D-AC21-80A769308AA6}" type="presOf" srcId="{8D5798BE-E2D4-4CE1-8812-1B584D9C7FB4}" destId="{2142F95D-B08E-43B7-897F-6689FB71B403}" srcOrd="0" destOrd="0" presId="urn:microsoft.com/office/officeart/2005/8/layout/cycle7"/>
    <dgm:cxn modelId="{88D8CD01-100A-416B-BD20-56B659E8DB19}" type="presOf" srcId="{405AEAEE-9ADF-4CC1-B020-C881AD357C78}" destId="{34A80F14-D34E-471F-9FEA-F5158680A0EE}" srcOrd="0" destOrd="0" presId="urn:microsoft.com/office/officeart/2005/8/layout/cycle7"/>
    <dgm:cxn modelId="{11976302-6B7F-45C9-8643-F63827FA7D74}" type="presOf" srcId="{D7CF2A20-819E-437B-934C-9B692A7A0C9E}" destId="{DCA47448-E567-4DC8-9958-58706EA37742}" srcOrd="0" destOrd="0" presId="urn:microsoft.com/office/officeart/2005/8/layout/cycle7"/>
    <dgm:cxn modelId="{218BFB8C-2F3C-49E4-9378-05854C44EF5E}" srcId="{FF3A3AC3-9C82-49E6-995D-78851A104CE7}" destId="{D7CF2A20-819E-437B-934C-9B692A7A0C9E}" srcOrd="0" destOrd="0" parTransId="{DC791180-5549-4FD6-9B10-ED488F8C8B26}" sibTransId="{8EF37584-135B-4442-A40D-4A65BA04EF97}"/>
    <dgm:cxn modelId="{5D2B5445-CA61-4975-9AE8-B5C44C2BE5EA}" type="presOf" srcId="{7DB1F886-C155-4A53-B75B-F2A3EBDCCF6D}" destId="{6C43124E-0F6D-422B-AA29-468C7D0C507E}" srcOrd="1" destOrd="0" presId="urn:microsoft.com/office/officeart/2005/8/layout/cycle7"/>
    <dgm:cxn modelId="{4848AF0E-E76A-49B0-8676-86D6D0E36A89}" srcId="{FF3A3AC3-9C82-49E6-995D-78851A104CE7}" destId="{405AEAEE-9ADF-4CC1-B020-C881AD357C78}" srcOrd="3" destOrd="0" parTransId="{9CCCD13C-593A-4746-91A8-E89CEB40C967}" sibTransId="{EE61905B-8B61-425E-BD5A-7FB6B74179C0}"/>
    <dgm:cxn modelId="{808AEEC6-8562-412D-A9D6-664678DF80C7}" type="presOf" srcId="{FF3A3AC3-9C82-49E6-995D-78851A104CE7}" destId="{D32335DF-F658-4F04-BB0B-F43567E86FC9}" srcOrd="0" destOrd="0" presId="urn:microsoft.com/office/officeart/2005/8/layout/cycle7"/>
    <dgm:cxn modelId="{A87CFD86-A79D-4F8A-9A9A-5C7994896887}" type="presOf" srcId="{1319CA3F-A32D-4128-9B1A-9BDE046A899C}" destId="{04EAC191-3A61-4158-BDA2-54093E7B31DB}" srcOrd="0" destOrd="0" presId="urn:microsoft.com/office/officeart/2005/8/layout/cycle7"/>
    <dgm:cxn modelId="{C50ABAD8-BA68-491C-A0B2-2411D2909C09}" type="presOf" srcId="{EE61905B-8B61-425E-BD5A-7FB6B74179C0}" destId="{AE28B6DE-5441-413A-AFF9-A82191DBA125}" srcOrd="0" destOrd="0" presId="urn:microsoft.com/office/officeart/2005/8/layout/cycle7"/>
    <dgm:cxn modelId="{F8E301A7-EF7C-4E02-97BA-6C46E155D399}" srcId="{FF3A3AC3-9C82-49E6-995D-78851A104CE7}" destId="{8D5798BE-E2D4-4CE1-8812-1B584D9C7FB4}" srcOrd="1" destOrd="0" parTransId="{B9D9EFCB-F166-44C0-9002-B8033170BAB2}" sibTransId="{7DB1F886-C155-4A53-B75B-F2A3EBDCCF6D}"/>
    <dgm:cxn modelId="{C1DDD6B3-7906-44BF-913A-FA7C4C83C51D}" type="presOf" srcId="{7DB1F886-C155-4A53-B75B-F2A3EBDCCF6D}" destId="{68208F78-01B7-4CB6-9197-F6BBB93ECACE}" srcOrd="0" destOrd="0" presId="urn:microsoft.com/office/officeart/2005/8/layout/cycle7"/>
    <dgm:cxn modelId="{7232BA03-733A-4878-8C5D-1DBA2781345B}" type="presOf" srcId="{8EF37584-135B-4442-A40D-4A65BA04EF97}" destId="{CDE30FAF-8813-4EB5-A347-81EF847EA587}" srcOrd="1" destOrd="0" presId="urn:microsoft.com/office/officeart/2005/8/layout/cycle7"/>
    <dgm:cxn modelId="{15DBF655-68C7-4968-A3F1-FF374BD8F5FB}" type="presParOf" srcId="{D32335DF-F658-4F04-BB0B-F43567E86FC9}" destId="{DCA47448-E567-4DC8-9958-58706EA37742}" srcOrd="0" destOrd="0" presId="urn:microsoft.com/office/officeart/2005/8/layout/cycle7"/>
    <dgm:cxn modelId="{3856100E-CFF0-4906-A822-C3C8613F9E48}" type="presParOf" srcId="{D32335DF-F658-4F04-BB0B-F43567E86FC9}" destId="{E5F83055-7DB5-4A73-ABF1-C84C87201E51}" srcOrd="1" destOrd="0" presId="urn:microsoft.com/office/officeart/2005/8/layout/cycle7"/>
    <dgm:cxn modelId="{2EBC594A-1A8B-4087-B198-93E662E38CAF}" type="presParOf" srcId="{E5F83055-7DB5-4A73-ABF1-C84C87201E51}" destId="{CDE30FAF-8813-4EB5-A347-81EF847EA587}" srcOrd="0" destOrd="0" presId="urn:microsoft.com/office/officeart/2005/8/layout/cycle7"/>
    <dgm:cxn modelId="{DAD9D8CF-7E31-4852-8BC6-F713745F619C}" type="presParOf" srcId="{D32335DF-F658-4F04-BB0B-F43567E86FC9}" destId="{2142F95D-B08E-43B7-897F-6689FB71B403}" srcOrd="2" destOrd="0" presId="urn:microsoft.com/office/officeart/2005/8/layout/cycle7"/>
    <dgm:cxn modelId="{1D6EDBE9-0AC0-4074-A271-01182F987051}" type="presParOf" srcId="{D32335DF-F658-4F04-BB0B-F43567E86FC9}" destId="{68208F78-01B7-4CB6-9197-F6BBB93ECACE}" srcOrd="3" destOrd="0" presId="urn:microsoft.com/office/officeart/2005/8/layout/cycle7"/>
    <dgm:cxn modelId="{09545527-563B-479D-B4DE-2D3144799EAF}" type="presParOf" srcId="{68208F78-01B7-4CB6-9197-F6BBB93ECACE}" destId="{6C43124E-0F6D-422B-AA29-468C7D0C507E}" srcOrd="0" destOrd="0" presId="urn:microsoft.com/office/officeart/2005/8/layout/cycle7"/>
    <dgm:cxn modelId="{69875EFE-F3AD-4A7B-A93D-0F29BF3E3099}" type="presParOf" srcId="{D32335DF-F658-4F04-BB0B-F43567E86FC9}" destId="{C870011F-2492-473A-9CE1-CE0067CA0D55}" srcOrd="4" destOrd="0" presId="urn:microsoft.com/office/officeart/2005/8/layout/cycle7"/>
    <dgm:cxn modelId="{5B78B8D1-614A-4771-B28A-D4B8D81BAD7C}" type="presParOf" srcId="{D32335DF-F658-4F04-BB0B-F43567E86FC9}" destId="{04EAC191-3A61-4158-BDA2-54093E7B31DB}" srcOrd="5" destOrd="0" presId="urn:microsoft.com/office/officeart/2005/8/layout/cycle7"/>
    <dgm:cxn modelId="{FBCAE3B9-F703-4147-B404-E229281C435B}" type="presParOf" srcId="{04EAC191-3A61-4158-BDA2-54093E7B31DB}" destId="{6DD411BC-E56F-4BF4-9D9A-5D7427286B24}" srcOrd="0" destOrd="0" presId="urn:microsoft.com/office/officeart/2005/8/layout/cycle7"/>
    <dgm:cxn modelId="{1DEDE7B2-F404-48BC-B3C9-F338158D6C4F}" type="presParOf" srcId="{D32335DF-F658-4F04-BB0B-F43567E86FC9}" destId="{34A80F14-D34E-471F-9FEA-F5158680A0EE}" srcOrd="6" destOrd="0" presId="urn:microsoft.com/office/officeart/2005/8/layout/cycle7"/>
    <dgm:cxn modelId="{C135FC63-19AC-48A3-AF1D-A0C2FCDF46E6}" type="presParOf" srcId="{D32335DF-F658-4F04-BB0B-F43567E86FC9}" destId="{AE28B6DE-5441-413A-AFF9-A82191DBA125}" srcOrd="7" destOrd="0" presId="urn:microsoft.com/office/officeart/2005/8/layout/cycle7"/>
    <dgm:cxn modelId="{684346EB-2AC5-4DE4-888D-947711D0494A}" type="presParOf" srcId="{AE28B6DE-5441-413A-AFF9-A82191DBA125}" destId="{9EDFD912-508C-4052-AC0F-9BCC0D5136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1DE3-03EC-41F2-A17C-F1BB422165EC}">
      <dsp:nvSpPr>
        <dsp:cNvPr id="0" name=""/>
        <dsp:cNvSpPr/>
      </dsp:nvSpPr>
      <dsp:spPr>
        <a:xfrm>
          <a:off x="841533" y="398580"/>
          <a:ext cx="1588363" cy="1556911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tx1"/>
              </a:solidFill>
            </a:rPr>
            <a:t>Házi-orvosok</a:t>
          </a:r>
          <a:endParaRPr lang="hu-HU" sz="1600" b="1" kern="1200" dirty="0">
            <a:solidFill>
              <a:schemeClr val="tx1"/>
            </a:solidFill>
          </a:endParaRPr>
        </a:p>
      </dsp:txBody>
      <dsp:txXfrm>
        <a:off x="1306754" y="854589"/>
        <a:ext cx="1123142" cy="1100902"/>
      </dsp:txXfrm>
    </dsp:sp>
    <dsp:sp modelId="{89045B8F-F7DA-4415-99CB-923DC05E9443}">
      <dsp:nvSpPr>
        <dsp:cNvPr id="0" name=""/>
        <dsp:cNvSpPr/>
      </dsp:nvSpPr>
      <dsp:spPr>
        <a:xfrm rot="5400000">
          <a:off x="4387830" y="419678"/>
          <a:ext cx="1606531" cy="1543972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Közösségi</a:t>
          </a:r>
          <a:r>
            <a:rPr lang="hu-HU" sz="2000" b="1" kern="1200" dirty="0" smtClean="0">
              <a:solidFill>
                <a:schemeClr val="tx1"/>
              </a:solidFill>
            </a:rPr>
            <a:t> </a:t>
          </a:r>
          <a:r>
            <a:rPr lang="hu-HU" sz="1400" b="1" kern="1200" dirty="0" smtClean="0">
              <a:solidFill>
                <a:schemeClr val="tx1"/>
              </a:solidFill>
            </a:rPr>
            <a:t>kampány</a:t>
          </a:r>
          <a:endParaRPr lang="hu-HU" sz="2000" b="1" kern="1200" dirty="0">
            <a:solidFill>
              <a:schemeClr val="tx1"/>
            </a:solidFill>
          </a:endParaRPr>
        </a:p>
      </dsp:txBody>
      <dsp:txXfrm rot="-5400000">
        <a:off x="4419110" y="858941"/>
        <a:ext cx="1091753" cy="1135989"/>
      </dsp:txXfrm>
    </dsp:sp>
    <dsp:sp modelId="{46BBD51E-0377-4D82-93C5-7A837BD67559}">
      <dsp:nvSpPr>
        <dsp:cNvPr id="0" name=""/>
        <dsp:cNvSpPr/>
      </dsp:nvSpPr>
      <dsp:spPr>
        <a:xfrm rot="10800000">
          <a:off x="4441611" y="3000257"/>
          <a:ext cx="1543972" cy="1580775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Kockázati csoportok</a:t>
          </a:r>
          <a:endParaRPr lang="hu-HU" sz="1400" b="1" kern="1200" dirty="0">
            <a:solidFill>
              <a:schemeClr val="tx1"/>
            </a:solidFill>
          </a:endParaRPr>
        </a:p>
      </dsp:txBody>
      <dsp:txXfrm rot="10800000">
        <a:off x="4441611" y="3000257"/>
        <a:ext cx="1091753" cy="1117777"/>
      </dsp:txXfrm>
    </dsp:sp>
    <dsp:sp modelId="{F2BB5339-0FF8-4EEE-9E12-93ED112D7EE4}">
      <dsp:nvSpPr>
        <dsp:cNvPr id="0" name=""/>
        <dsp:cNvSpPr/>
      </dsp:nvSpPr>
      <dsp:spPr>
        <a:xfrm rot="16200000">
          <a:off x="915394" y="3003868"/>
          <a:ext cx="1512295" cy="1543972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99568" rIns="36000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Közösségi segítők</a:t>
          </a:r>
          <a:endParaRPr lang="hu-HU" sz="1100" b="1" kern="1200" dirty="0">
            <a:solidFill>
              <a:schemeClr val="tx1"/>
            </a:solidFill>
          </a:endParaRPr>
        </a:p>
      </dsp:txBody>
      <dsp:txXfrm rot="5400000">
        <a:off x="1351775" y="3019706"/>
        <a:ext cx="1091753" cy="1069354"/>
      </dsp:txXfrm>
    </dsp:sp>
    <dsp:sp modelId="{D713DC2D-15C8-45A5-9C61-82DF8FD308BF}">
      <dsp:nvSpPr>
        <dsp:cNvPr id="0" name=""/>
        <dsp:cNvSpPr/>
      </dsp:nvSpPr>
      <dsp:spPr>
        <a:xfrm>
          <a:off x="5967283" y="3638940"/>
          <a:ext cx="702429" cy="61080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1849-AC73-420E-A22E-80BF5C6A8793}">
      <dsp:nvSpPr>
        <dsp:cNvPr id="0" name=""/>
        <dsp:cNvSpPr/>
      </dsp:nvSpPr>
      <dsp:spPr>
        <a:xfrm rot="10800000">
          <a:off x="5913273" y="4087716"/>
          <a:ext cx="702429" cy="610807"/>
        </a:xfrm>
        <a:prstGeom prst="circular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47448-E567-4DC8-9958-58706EA37742}">
      <dsp:nvSpPr>
        <dsp:cNvPr id="0" name=""/>
        <dsp:cNvSpPr/>
      </dsp:nvSpPr>
      <dsp:spPr>
        <a:xfrm>
          <a:off x="3148381" y="2021"/>
          <a:ext cx="1768133" cy="88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Probléma-térképezés</a:t>
          </a:r>
          <a:endParaRPr lang="hu-HU" sz="2400" kern="1200" dirty="0"/>
        </a:p>
      </dsp:txBody>
      <dsp:txXfrm>
        <a:off x="3174274" y="27914"/>
        <a:ext cx="1716347" cy="832280"/>
      </dsp:txXfrm>
    </dsp:sp>
    <dsp:sp modelId="{E5F83055-7DB5-4A73-ABF1-C84C87201E51}">
      <dsp:nvSpPr>
        <dsp:cNvPr id="0" name=""/>
        <dsp:cNvSpPr/>
      </dsp:nvSpPr>
      <dsp:spPr>
        <a:xfrm rot="2700000">
          <a:off x="4420978" y="1138641"/>
          <a:ext cx="921534" cy="3094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4513805" y="1200526"/>
        <a:ext cx="735880" cy="185653"/>
      </dsp:txXfrm>
    </dsp:sp>
    <dsp:sp modelId="{2142F95D-B08E-43B7-897F-6689FB71B403}">
      <dsp:nvSpPr>
        <dsp:cNvPr id="0" name=""/>
        <dsp:cNvSpPr/>
      </dsp:nvSpPr>
      <dsp:spPr>
        <a:xfrm>
          <a:off x="4846977" y="1700618"/>
          <a:ext cx="1768133" cy="88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smtClean="0"/>
            <a:t>Hálózatépítés</a:t>
          </a:r>
          <a:endParaRPr lang="hu-HU" sz="2000" kern="1200" dirty="0"/>
        </a:p>
      </dsp:txBody>
      <dsp:txXfrm>
        <a:off x="4872870" y="1726511"/>
        <a:ext cx="1716347" cy="832280"/>
      </dsp:txXfrm>
    </dsp:sp>
    <dsp:sp modelId="{68208F78-01B7-4CB6-9197-F6BBB93ECACE}">
      <dsp:nvSpPr>
        <dsp:cNvPr id="0" name=""/>
        <dsp:cNvSpPr/>
      </dsp:nvSpPr>
      <dsp:spPr>
        <a:xfrm rot="8100000">
          <a:off x="4420978" y="2837237"/>
          <a:ext cx="921534" cy="3094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 rot="10800000">
        <a:off x="4513805" y="2899122"/>
        <a:ext cx="735880" cy="185653"/>
      </dsp:txXfrm>
    </dsp:sp>
    <dsp:sp modelId="{C870011F-2492-473A-9CE1-CE0067CA0D55}">
      <dsp:nvSpPr>
        <dsp:cNvPr id="0" name=""/>
        <dsp:cNvSpPr/>
      </dsp:nvSpPr>
      <dsp:spPr>
        <a:xfrm>
          <a:off x="3148381" y="3399214"/>
          <a:ext cx="1768133" cy="88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Jó gyakorlat-térkép</a:t>
          </a:r>
        </a:p>
      </dsp:txBody>
      <dsp:txXfrm>
        <a:off x="3174274" y="3425107"/>
        <a:ext cx="1716347" cy="832280"/>
      </dsp:txXfrm>
    </dsp:sp>
    <dsp:sp modelId="{04EAC191-3A61-4158-BDA2-54093E7B31DB}">
      <dsp:nvSpPr>
        <dsp:cNvPr id="0" name=""/>
        <dsp:cNvSpPr/>
      </dsp:nvSpPr>
      <dsp:spPr>
        <a:xfrm rot="13500000">
          <a:off x="2722382" y="2837237"/>
          <a:ext cx="921534" cy="3094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 rot="10800000">
        <a:off x="2815209" y="2899122"/>
        <a:ext cx="735880" cy="185653"/>
      </dsp:txXfrm>
    </dsp:sp>
    <dsp:sp modelId="{34A80F14-D34E-471F-9FEA-F5158680A0EE}">
      <dsp:nvSpPr>
        <dsp:cNvPr id="0" name=""/>
        <dsp:cNvSpPr/>
      </dsp:nvSpPr>
      <dsp:spPr>
        <a:xfrm>
          <a:off x="1449784" y="1700618"/>
          <a:ext cx="1768133" cy="884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Közös tudásalap</a:t>
          </a:r>
        </a:p>
      </dsp:txBody>
      <dsp:txXfrm>
        <a:off x="1475677" y="1726511"/>
        <a:ext cx="1716347" cy="832280"/>
      </dsp:txXfrm>
    </dsp:sp>
    <dsp:sp modelId="{AE28B6DE-5441-413A-AFF9-A82191DBA125}">
      <dsp:nvSpPr>
        <dsp:cNvPr id="0" name=""/>
        <dsp:cNvSpPr/>
      </dsp:nvSpPr>
      <dsp:spPr>
        <a:xfrm rot="18900000">
          <a:off x="2722382" y="1138641"/>
          <a:ext cx="921534" cy="3094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/>
        </a:p>
      </dsp:txBody>
      <dsp:txXfrm>
        <a:off x="2815209" y="1200526"/>
        <a:ext cx="735880" cy="185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</cdr:y>
    </cdr:from>
    <cdr:to>
      <cdr:x>0.27194</cdr:x>
      <cdr:y>0.47636</cdr:y>
    </cdr:to>
    <cdr:sp macro="" textlink="">
      <cdr:nvSpPr>
        <cdr:cNvPr id="2" name="Lefelé nyíl 1"/>
        <cdr:cNvSpPr/>
      </cdr:nvSpPr>
      <cdr:spPr>
        <a:xfrm xmlns:a="http://schemas.openxmlformats.org/drawingml/2006/main">
          <a:off x="2026127" y="-1692275"/>
          <a:ext cx="335279" cy="165462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700" dirty="0" smtClean="0"/>
            <a:t>Intervenció</a:t>
          </a:r>
          <a:endParaRPr lang="hu-HU" sz="700" dirty="0"/>
        </a:p>
      </cdr:txBody>
    </cdr:sp>
  </cdr:relSizeAnchor>
  <cdr:relSizeAnchor xmlns:cdr="http://schemas.openxmlformats.org/drawingml/2006/chartDrawing">
    <cdr:from>
      <cdr:x>0.69194</cdr:x>
      <cdr:y>0.01198</cdr:y>
    </cdr:from>
    <cdr:to>
      <cdr:x>0.73055</cdr:x>
      <cdr:y>0.48835</cdr:y>
    </cdr:to>
    <cdr:sp macro="" textlink="">
      <cdr:nvSpPr>
        <cdr:cNvPr id="3" name="Lefelé nyíl 2"/>
        <cdr:cNvSpPr/>
      </cdr:nvSpPr>
      <cdr:spPr>
        <a:xfrm xmlns:a="http://schemas.openxmlformats.org/drawingml/2006/main">
          <a:off x="6008534" y="41615"/>
          <a:ext cx="335279" cy="165462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700" dirty="0" smtClean="0"/>
            <a:t>Intervenció</a:t>
          </a:r>
          <a:endParaRPr lang="hu-HU" sz="7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DD0A8-93FF-434E-A92E-F666CA34B195}" type="slidenum">
              <a:rPr lang="en-GB"/>
              <a:pPr/>
              <a:t>14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0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2D971-03DE-4B50-8671-A53746044FD9}" type="slidenum">
              <a:rPr lang="en-GB"/>
              <a:pPr/>
              <a:t>15</a:t>
            </a:fld>
            <a:endParaRPr lang="en-GB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0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CD741-99F6-4E1E-89FE-D04DE2E0D67D}" type="slidenum">
              <a:rPr lang="en-GB"/>
              <a:pPr/>
              <a:t>16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9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A15BD-7305-47EC-9787-21C615B646F4}" type="slidenum">
              <a:rPr lang="en-GB"/>
              <a:pPr/>
              <a:t>17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02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7538E-440E-4DB5-8AA6-6C08EBC982E7}" type="slidenum">
              <a:rPr lang="en-GB"/>
              <a:pPr/>
              <a:t>18</a:t>
            </a:fld>
            <a:endParaRPr 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80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9B28A-0C55-464C-89DE-AD8AE61CFE8C}" type="slidenum">
              <a:rPr lang="en-GB"/>
              <a:pPr/>
              <a:t>19</a:t>
            </a:fld>
            <a:endParaRPr lang="en-GB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09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/>
          </a:p>
        </p:txBody>
      </p:sp>
      <p:sp>
        <p:nvSpPr>
          <p:cNvPr id="41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4319588" eaLnBrk="0" hangingPunct="0"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4319588" eaLnBrk="0" hangingPunct="0"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319588" eaLnBrk="0" hangingPunct="0"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319588" eaLnBrk="0" hangingPunct="0"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319588" eaLnBrk="0" hangingPunct="0"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251325" indent="-2990850" defTabSz="4319588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4708525" indent="-2990850" defTabSz="4319588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5165725" indent="-2990850" defTabSz="4319588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5622925" indent="-2990850" defTabSz="4319588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C6FBF4-8D36-AD40-B1C7-2E07FDE9F400}" type="slidenum">
              <a:rPr lang="hu-HU" altLang="x-none" sz="1200">
                <a:latin typeface="Calibri" charset="0"/>
              </a:rPr>
              <a:pPr eaLnBrk="1" hangingPunct="1"/>
              <a:t>43</a:t>
            </a:fld>
            <a:endParaRPr lang="hu-HU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6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4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4ED3-42EB-41EB-83B3-ED199FD7EFF2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B957-0092-4C35-BCE9-CAC193E0F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9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g"/><Relationship Id="rId12" Type="http://schemas.openxmlformats.org/officeDocument/2006/relationships/image" Target="../media/image2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48872" cy="1440160"/>
          </a:xfrm>
        </p:spPr>
        <p:txBody>
          <a:bodyPr/>
          <a:lstStyle/>
          <a:p>
            <a:r>
              <a:rPr lang="hu-HU" sz="3600" dirty="0"/>
              <a:t>A mentális egészségre irányuló eddigi prevenciós programok Magyarországon</a:t>
            </a:r>
          </a:p>
        </p:txBody>
      </p:sp>
      <p:sp>
        <p:nvSpPr>
          <p:cNvPr id="3" name="Téglalap 2"/>
          <p:cNvSpPr/>
          <p:nvPr/>
        </p:nvSpPr>
        <p:spPr>
          <a:xfrm>
            <a:off x="899592" y="422108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Dr. Wernigg Róbert</a:t>
            </a:r>
          </a:p>
          <a:p>
            <a:r>
              <a:rPr lang="hu-HU" dirty="0">
                <a:solidFill>
                  <a:schemeClr val="bg1"/>
                </a:solidFill>
              </a:rPr>
              <a:t>Családbarát Ország Közhasznú Nonprofit Kft.</a:t>
            </a:r>
          </a:p>
          <a:p>
            <a:r>
              <a:rPr lang="hu-HU" dirty="0">
                <a:solidFill>
                  <a:schemeClr val="bg1"/>
                </a:solidFill>
              </a:rPr>
              <a:t>Nemzeti Népegészségügyi Központ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940844" y="30527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1350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044429" y="285035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135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125266" y="474464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135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77542" y="1446610"/>
            <a:ext cx="4357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hu-HU" altLang="hu-HU" sz="135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56136" y="5645944"/>
            <a:ext cx="52363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1350"/>
              <a:t>                               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030516" y="2240756"/>
            <a:ext cx="32385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35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30516" y="2781300"/>
            <a:ext cx="323850" cy="3238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35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354367" y="2187179"/>
            <a:ext cx="1431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1200" dirty="0"/>
              <a:t>Előtte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361511" y="2734867"/>
            <a:ext cx="13501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1200" dirty="0"/>
              <a:t>Utána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33926" y="4887516"/>
            <a:ext cx="7024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/>
              <a:t>-15%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33926" y="4131469"/>
            <a:ext cx="1188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dirty="0"/>
              <a:t>-34 élet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665936" y="3860006"/>
            <a:ext cx="686990" cy="16811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350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911080" y="3071813"/>
            <a:ext cx="7643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/>
              <a:t>220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496866" y="3438525"/>
            <a:ext cx="1017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dirty="0"/>
              <a:t>186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961086" y="3529013"/>
            <a:ext cx="702469" cy="2010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350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1713311" y="5543550"/>
            <a:ext cx="503039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135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704315" y="5657851"/>
            <a:ext cx="193514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350"/>
              <a:t>1996-2000  2001-2005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48838" y="1534550"/>
            <a:ext cx="8046325" cy="526298"/>
          </a:xfrm>
          <a:prstGeom prst="rect">
            <a:avLst/>
          </a:prstGeom>
          <a:ex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2100" dirty="0"/>
              <a:t>Öngyilkosságok száma a kiskunhalasi régióban a háziorvosképzés előtt és után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634180" y="1904782"/>
            <a:ext cx="387564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200" dirty="0"/>
              <a:t>Szántó et </a:t>
            </a:r>
            <a:r>
              <a:rPr lang="hu-HU" altLang="hu-HU" sz="1200" dirty="0" err="1"/>
              <a:t>al,Arch</a:t>
            </a:r>
            <a:r>
              <a:rPr lang="hu-HU" altLang="hu-HU" sz="1200" dirty="0"/>
              <a:t> </a:t>
            </a:r>
            <a:r>
              <a:rPr lang="hu-HU" altLang="hu-HU" sz="1200" dirty="0" err="1"/>
              <a:t>Gen</a:t>
            </a:r>
            <a:r>
              <a:rPr lang="hu-HU" altLang="hu-HU" sz="1200" dirty="0"/>
              <a:t> </a:t>
            </a:r>
            <a:r>
              <a:rPr lang="hu-HU" altLang="hu-HU" sz="1200" dirty="0" err="1"/>
              <a:t>Psychiat</a:t>
            </a:r>
            <a:r>
              <a:rPr lang="hu-HU" altLang="hu-HU" sz="1200" dirty="0"/>
              <a:t>, 2007;  69: 914-920</a:t>
            </a:r>
            <a:r>
              <a:rPr lang="hu-HU" altLang="hu-HU" sz="1350" dirty="0"/>
              <a:t>.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329027" y="5657851"/>
            <a:ext cx="121385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350"/>
              <a:t>Rihmer, 2008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altLang="hu-HU" dirty="0" smtClean="0"/>
              <a:t>1. program: Kiskunhalas </a:t>
            </a:r>
            <a:r>
              <a:rPr lang="hu-HU" altLang="hu-HU" dirty="0"/>
              <a:t>háziorvosi öngyilkosságmegelőző program (2000-2005)</a:t>
            </a:r>
          </a:p>
        </p:txBody>
      </p:sp>
    </p:spTree>
    <p:extLst>
      <p:ext uri="{BB962C8B-B14F-4D97-AF65-F5344CB8AC3E}">
        <p14:creationId xmlns:p14="http://schemas.microsoft.com/office/powerpoint/2010/main" val="15812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42276" y="1196594"/>
            <a:ext cx="58328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100" dirty="0"/>
              <a:t>Az öngyilkosok száma Kiskunhalas régióban   (1993 – 2005)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277542" y="1593057"/>
            <a:ext cx="5831681" cy="4344949"/>
            <a:chOff x="0" y="580"/>
            <a:chExt cx="5011" cy="3769"/>
          </a:xfrm>
        </p:grpSpPr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158" y="4089"/>
              <a:ext cx="4627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hu-HU" altLang="hu-HU" sz="1350"/>
                <a:t>             ’93  ’94  ’95  ’96  ’97  ’98  ’99   ‘00   ’01  ’02   ’03  ’04  ‘05</a:t>
              </a:r>
            </a:p>
          </p:txBody>
        </p:sp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0" y="580"/>
              <a:ext cx="5011" cy="3433"/>
              <a:chOff x="0" y="580"/>
              <a:chExt cx="5011" cy="3433"/>
            </a:xfrm>
          </p:grpSpPr>
          <p:sp>
            <p:nvSpPr>
              <p:cNvPr id="6163" name="Line 6"/>
              <p:cNvSpPr>
                <a:spLocks noChangeShapeType="1"/>
              </p:cNvSpPr>
              <p:nvPr/>
            </p:nvSpPr>
            <p:spPr bwMode="auto">
              <a:xfrm flipV="1">
                <a:off x="385" y="707"/>
                <a:ext cx="0" cy="32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64" name="Line 7"/>
              <p:cNvSpPr>
                <a:spLocks noChangeShapeType="1"/>
              </p:cNvSpPr>
              <p:nvPr/>
            </p:nvSpPr>
            <p:spPr bwMode="auto">
              <a:xfrm>
                <a:off x="385" y="4004"/>
                <a:ext cx="44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65" name="Rectangle 8"/>
              <p:cNvSpPr>
                <a:spLocks noChangeArrowheads="1"/>
              </p:cNvSpPr>
              <p:nvPr/>
            </p:nvSpPr>
            <p:spPr bwMode="auto">
              <a:xfrm>
                <a:off x="295" y="3751"/>
                <a:ext cx="136" cy="84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66" name="Line 9"/>
              <p:cNvSpPr>
                <a:spLocks noChangeShapeType="1"/>
              </p:cNvSpPr>
              <p:nvPr/>
            </p:nvSpPr>
            <p:spPr bwMode="auto">
              <a:xfrm>
                <a:off x="340" y="3723"/>
                <a:ext cx="91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67" name="Line 10"/>
              <p:cNvSpPr>
                <a:spLocks noChangeShapeType="1"/>
              </p:cNvSpPr>
              <p:nvPr/>
            </p:nvSpPr>
            <p:spPr bwMode="auto">
              <a:xfrm>
                <a:off x="340" y="3806"/>
                <a:ext cx="91" cy="4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68" name="Line 11"/>
              <p:cNvSpPr>
                <a:spLocks noChangeShapeType="1"/>
              </p:cNvSpPr>
              <p:nvPr/>
            </p:nvSpPr>
            <p:spPr bwMode="auto">
              <a:xfrm>
                <a:off x="295" y="332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69" name="Line 12"/>
              <p:cNvSpPr>
                <a:spLocks noChangeShapeType="1"/>
              </p:cNvSpPr>
              <p:nvPr/>
            </p:nvSpPr>
            <p:spPr bwMode="auto">
              <a:xfrm>
                <a:off x="295" y="2271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0" name="Line 13"/>
              <p:cNvSpPr>
                <a:spLocks noChangeShapeType="1"/>
              </p:cNvSpPr>
              <p:nvPr/>
            </p:nvSpPr>
            <p:spPr bwMode="auto">
              <a:xfrm>
                <a:off x="295" y="1172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1" name="Line 14"/>
              <p:cNvSpPr>
                <a:spLocks noChangeShapeType="1"/>
              </p:cNvSpPr>
              <p:nvPr/>
            </p:nvSpPr>
            <p:spPr bwMode="auto">
              <a:xfrm>
                <a:off x="1655" y="2905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2" name="Line 15"/>
              <p:cNvSpPr>
                <a:spLocks noChangeShapeType="1"/>
              </p:cNvSpPr>
              <p:nvPr/>
            </p:nvSpPr>
            <p:spPr bwMode="auto">
              <a:xfrm>
                <a:off x="1746" y="273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3" name="Line 16"/>
              <p:cNvSpPr>
                <a:spLocks noChangeShapeType="1"/>
              </p:cNvSpPr>
              <p:nvPr/>
            </p:nvSpPr>
            <p:spPr bwMode="auto">
              <a:xfrm>
                <a:off x="1066" y="332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4" name="Line 17"/>
              <p:cNvSpPr>
                <a:spLocks noChangeShapeType="1"/>
              </p:cNvSpPr>
              <p:nvPr/>
            </p:nvSpPr>
            <p:spPr bwMode="auto">
              <a:xfrm>
                <a:off x="340" y="2820"/>
                <a:ext cx="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5" name="Line 18"/>
              <p:cNvSpPr>
                <a:spLocks noChangeShapeType="1"/>
              </p:cNvSpPr>
              <p:nvPr/>
            </p:nvSpPr>
            <p:spPr bwMode="auto">
              <a:xfrm>
                <a:off x="340" y="1722"/>
                <a:ext cx="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 sz="1350"/>
              </a:p>
            </p:txBody>
          </p:sp>
          <p:sp>
            <p:nvSpPr>
              <p:cNvPr id="6176" name="Text Box 19"/>
              <p:cNvSpPr txBox="1">
                <a:spLocks noChangeArrowheads="1"/>
              </p:cNvSpPr>
              <p:nvPr/>
            </p:nvSpPr>
            <p:spPr bwMode="auto">
              <a:xfrm>
                <a:off x="0" y="580"/>
                <a:ext cx="3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endParaRPr lang="hu-HU" altLang="hu-HU" sz="1350"/>
              </a:p>
            </p:txBody>
          </p:sp>
          <p:sp>
            <p:nvSpPr>
              <p:cNvPr id="6177" name="Text Box 20"/>
              <p:cNvSpPr txBox="1">
                <a:spLocks noChangeArrowheads="1"/>
              </p:cNvSpPr>
              <p:nvPr/>
            </p:nvSpPr>
            <p:spPr bwMode="auto">
              <a:xfrm>
                <a:off x="113" y="665"/>
                <a:ext cx="34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N</a:t>
                </a:r>
              </a:p>
            </p:txBody>
          </p:sp>
          <p:sp>
            <p:nvSpPr>
              <p:cNvPr id="6178" name="Text Box 21"/>
              <p:cNvSpPr txBox="1">
                <a:spLocks noChangeArrowheads="1"/>
              </p:cNvSpPr>
              <p:nvPr/>
            </p:nvSpPr>
            <p:spPr bwMode="auto">
              <a:xfrm>
                <a:off x="0" y="1045"/>
                <a:ext cx="385" cy="2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50 </a:t>
                </a:r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1350"/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/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1200"/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40 </a:t>
                </a:r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1050"/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1050"/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1050"/>
              </a:p>
              <a:p>
                <a:pPr algn="l" eaLnBrk="1" hangingPunct="1">
                  <a:spcBef>
                    <a:spcPct val="50000"/>
                  </a:spcBef>
                </a:pPr>
                <a:endParaRPr lang="hu-HU" altLang="hu-HU" sz="600"/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30 </a:t>
                </a:r>
              </a:p>
            </p:txBody>
          </p:sp>
          <p:sp>
            <p:nvSpPr>
              <p:cNvPr id="6179" name="Rectangle 22"/>
              <p:cNvSpPr>
                <a:spLocks noChangeArrowheads="1"/>
              </p:cNvSpPr>
              <p:nvPr/>
            </p:nvSpPr>
            <p:spPr bwMode="auto">
              <a:xfrm>
                <a:off x="703" y="1982"/>
                <a:ext cx="288" cy="202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0" name="Rectangle 23"/>
              <p:cNvSpPr>
                <a:spLocks noChangeArrowheads="1"/>
              </p:cNvSpPr>
              <p:nvPr/>
            </p:nvSpPr>
            <p:spPr bwMode="auto">
              <a:xfrm>
                <a:off x="991" y="2804"/>
                <a:ext cx="288" cy="1205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1" name="Rectangle 24"/>
              <p:cNvSpPr>
                <a:spLocks noChangeArrowheads="1"/>
              </p:cNvSpPr>
              <p:nvPr/>
            </p:nvSpPr>
            <p:spPr bwMode="auto">
              <a:xfrm>
                <a:off x="1269" y="2188"/>
                <a:ext cx="288" cy="182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2" name="Rectangle 25"/>
              <p:cNvSpPr>
                <a:spLocks noChangeArrowheads="1"/>
              </p:cNvSpPr>
              <p:nvPr/>
            </p:nvSpPr>
            <p:spPr bwMode="auto">
              <a:xfrm>
                <a:off x="1844" y="1178"/>
                <a:ext cx="288" cy="283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3" name="Rectangle 26"/>
              <p:cNvSpPr>
                <a:spLocks noChangeArrowheads="1"/>
              </p:cNvSpPr>
              <p:nvPr/>
            </p:nvSpPr>
            <p:spPr bwMode="auto">
              <a:xfrm>
                <a:off x="1557" y="2719"/>
                <a:ext cx="288" cy="1291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4" name="Rectangle 27"/>
              <p:cNvSpPr>
                <a:spLocks noChangeArrowheads="1"/>
              </p:cNvSpPr>
              <p:nvPr/>
            </p:nvSpPr>
            <p:spPr bwMode="auto">
              <a:xfrm>
                <a:off x="2128" y="2188"/>
                <a:ext cx="288" cy="1822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5" name="Rectangle 28"/>
              <p:cNvSpPr>
                <a:spLocks noChangeArrowheads="1"/>
              </p:cNvSpPr>
              <p:nvPr/>
            </p:nvSpPr>
            <p:spPr bwMode="auto">
              <a:xfrm>
                <a:off x="2417" y="1118"/>
                <a:ext cx="288" cy="2895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86" name="Rectangle 29"/>
              <p:cNvSpPr>
                <a:spLocks noChangeArrowheads="1"/>
              </p:cNvSpPr>
              <p:nvPr/>
            </p:nvSpPr>
            <p:spPr bwMode="auto">
              <a:xfrm>
                <a:off x="2707" y="2104"/>
                <a:ext cx="288" cy="1908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hu-HU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7" name="Rectangle 30"/>
              <p:cNvSpPr>
                <a:spLocks noChangeArrowheads="1"/>
              </p:cNvSpPr>
              <p:nvPr/>
            </p:nvSpPr>
            <p:spPr bwMode="auto">
              <a:xfrm>
                <a:off x="2990" y="1971"/>
                <a:ext cx="288" cy="2037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hu-HU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8" name="Rectangle 31"/>
              <p:cNvSpPr>
                <a:spLocks noChangeArrowheads="1"/>
              </p:cNvSpPr>
              <p:nvPr/>
            </p:nvSpPr>
            <p:spPr bwMode="auto">
              <a:xfrm>
                <a:off x="3278" y="2866"/>
                <a:ext cx="288" cy="114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u-HU" altLang="hu-HU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9" name="Rectangle 32"/>
              <p:cNvSpPr>
                <a:spLocks noChangeArrowheads="1"/>
              </p:cNvSpPr>
              <p:nvPr/>
            </p:nvSpPr>
            <p:spPr bwMode="auto">
              <a:xfrm>
                <a:off x="3568" y="2095"/>
                <a:ext cx="288" cy="1908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90" name="Rectangle 33"/>
              <p:cNvSpPr>
                <a:spLocks noChangeArrowheads="1"/>
              </p:cNvSpPr>
              <p:nvPr/>
            </p:nvSpPr>
            <p:spPr bwMode="auto">
              <a:xfrm>
                <a:off x="3860" y="2601"/>
                <a:ext cx="288" cy="1400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91" name="Rectangle 34"/>
              <p:cNvSpPr>
                <a:spLocks noChangeArrowheads="1"/>
              </p:cNvSpPr>
              <p:nvPr/>
            </p:nvSpPr>
            <p:spPr bwMode="auto">
              <a:xfrm>
                <a:off x="4147" y="3327"/>
                <a:ext cx="288" cy="681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192" name="Text Box 35"/>
              <p:cNvSpPr txBox="1">
                <a:spLocks noChangeArrowheads="1"/>
              </p:cNvSpPr>
              <p:nvPr/>
            </p:nvSpPr>
            <p:spPr bwMode="auto">
              <a:xfrm>
                <a:off x="688" y="1780"/>
                <a:ext cx="36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43</a:t>
                </a:r>
              </a:p>
            </p:txBody>
          </p:sp>
          <p:sp>
            <p:nvSpPr>
              <p:cNvPr id="6193" name="Text Box 36"/>
              <p:cNvSpPr txBox="1">
                <a:spLocks noChangeArrowheads="1"/>
              </p:cNvSpPr>
              <p:nvPr/>
            </p:nvSpPr>
            <p:spPr bwMode="auto">
              <a:xfrm>
                <a:off x="952" y="2539"/>
                <a:ext cx="36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35</a:t>
                </a:r>
              </a:p>
            </p:txBody>
          </p:sp>
          <p:sp>
            <p:nvSpPr>
              <p:cNvPr id="6194" name="Text Box 37"/>
              <p:cNvSpPr txBox="1">
                <a:spLocks noChangeArrowheads="1"/>
              </p:cNvSpPr>
              <p:nvPr/>
            </p:nvSpPr>
            <p:spPr bwMode="auto">
              <a:xfrm>
                <a:off x="1156" y="1932"/>
                <a:ext cx="499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41</a:t>
                </a:r>
              </a:p>
            </p:txBody>
          </p:sp>
          <p:sp>
            <p:nvSpPr>
              <p:cNvPr id="6195" name="Text Box 38"/>
              <p:cNvSpPr txBox="1">
                <a:spLocks noChangeArrowheads="1"/>
              </p:cNvSpPr>
              <p:nvPr/>
            </p:nvSpPr>
            <p:spPr bwMode="auto">
              <a:xfrm>
                <a:off x="1528" y="2440"/>
                <a:ext cx="36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36</a:t>
                </a:r>
              </a:p>
            </p:txBody>
          </p:sp>
          <p:sp>
            <p:nvSpPr>
              <p:cNvPr id="6196" name="Text Box 39"/>
              <p:cNvSpPr txBox="1">
                <a:spLocks noChangeArrowheads="1"/>
              </p:cNvSpPr>
              <p:nvPr/>
            </p:nvSpPr>
            <p:spPr bwMode="auto">
              <a:xfrm>
                <a:off x="1655" y="904"/>
                <a:ext cx="63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50</a:t>
                </a:r>
              </a:p>
            </p:txBody>
          </p:sp>
          <p:sp>
            <p:nvSpPr>
              <p:cNvPr id="6197" name="Text Box 40"/>
              <p:cNvSpPr txBox="1">
                <a:spLocks noChangeArrowheads="1"/>
              </p:cNvSpPr>
              <p:nvPr/>
            </p:nvSpPr>
            <p:spPr bwMode="auto">
              <a:xfrm>
                <a:off x="2064" y="1926"/>
                <a:ext cx="49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41</a:t>
                </a:r>
              </a:p>
            </p:txBody>
          </p:sp>
          <p:sp>
            <p:nvSpPr>
              <p:cNvPr id="6198" name="Text Box 41"/>
              <p:cNvSpPr txBox="1">
                <a:spLocks noChangeArrowheads="1"/>
              </p:cNvSpPr>
              <p:nvPr/>
            </p:nvSpPr>
            <p:spPr bwMode="auto">
              <a:xfrm>
                <a:off x="2321" y="871"/>
                <a:ext cx="54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51</a:t>
                </a:r>
              </a:p>
            </p:txBody>
          </p:sp>
          <p:sp>
            <p:nvSpPr>
              <p:cNvPr id="6199" name="Text Box 42"/>
              <p:cNvSpPr txBox="1">
                <a:spLocks noChangeArrowheads="1"/>
              </p:cNvSpPr>
              <p:nvPr/>
            </p:nvSpPr>
            <p:spPr bwMode="auto">
              <a:xfrm>
                <a:off x="2698" y="1880"/>
                <a:ext cx="362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42</a:t>
                </a:r>
              </a:p>
            </p:txBody>
          </p:sp>
          <p:sp>
            <p:nvSpPr>
              <p:cNvPr id="6200" name="Text Box 43"/>
              <p:cNvSpPr txBox="1">
                <a:spLocks noChangeArrowheads="1"/>
              </p:cNvSpPr>
              <p:nvPr/>
            </p:nvSpPr>
            <p:spPr bwMode="auto">
              <a:xfrm>
                <a:off x="3002" y="1729"/>
                <a:ext cx="40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43</a:t>
                </a:r>
              </a:p>
            </p:txBody>
          </p:sp>
          <p:sp>
            <p:nvSpPr>
              <p:cNvPr id="6201" name="Text Box 44"/>
              <p:cNvSpPr txBox="1">
                <a:spLocks noChangeArrowheads="1"/>
              </p:cNvSpPr>
              <p:nvPr/>
            </p:nvSpPr>
            <p:spPr bwMode="auto">
              <a:xfrm>
                <a:off x="3276" y="2658"/>
                <a:ext cx="68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34</a:t>
                </a:r>
              </a:p>
            </p:txBody>
          </p:sp>
          <p:sp>
            <p:nvSpPr>
              <p:cNvPr id="6202" name="Text Box 45"/>
              <p:cNvSpPr txBox="1">
                <a:spLocks noChangeArrowheads="1"/>
              </p:cNvSpPr>
              <p:nvPr/>
            </p:nvSpPr>
            <p:spPr bwMode="auto">
              <a:xfrm>
                <a:off x="3424" y="1848"/>
                <a:ext cx="5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42</a:t>
                </a:r>
              </a:p>
            </p:txBody>
          </p:sp>
          <p:sp>
            <p:nvSpPr>
              <p:cNvPr id="6203" name="Text Box 46"/>
              <p:cNvSpPr txBox="1">
                <a:spLocks noChangeArrowheads="1"/>
              </p:cNvSpPr>
              <p:nvPr/>
            </p:nvSpPr>
            <p:spPr bwMode="auto">
              <a:xfrm>
                <a:off x="3696" y="2355"/>
                <a:ext cx="5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hu-HU" altLang="hu-HU" sz="1350"/>
                  <a:t>37</a:t>
                </a:r>
              </a:p>
            </p:txBody>
          </p:sp>
          <p:sp>
            <p:nvSpPr>
              <p:cNvPr id="6204" name="Text Box 47"/>
              <p:cNvSpPr txBox="1">
                <a:spLocks noChangeArrowheads="1"/>
              </p:cNvSpPr>
              <p:nvPr/>
            </p:nvSpPr>
            <p:spPr bwMode="auto">
              <a:xfrm>
                <a:off x="4195" y="3112"/>
                <a:ext cx="816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hu-HU" altLang="hu-HU" sz="1350"/>
                  <a:t>30</a:t>
                </a:r>
              </a:p>
            </p:txBody>
          </p:sp>
          <p:sp>
            <p:nvSpPr>
              <p:cNvPr id="6205" name="Rectangle 48"/>
              <p:cNvSpPr>
                <a:spLocks noChangeArrowheads="1"/>
              </p:cNvSpPr>
              <p:nvPr/>
            </p:nvSpPr>
            <p:spPr bwMode="auto">
              <a:xfrm>
                <a:off x="4127" y="1162"/>
                <a:ext cx="318" cy="31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  <p:sp>
            <p:nvSpPr>
              <p:cNvPr id="6206" name="Rectangle 49"/>
              <p:cNvSpPr>
                <a:spLocks noChangeArrowheads="1"/>
              </p:cNvSpPr>
              <p:nvPr/>
            </p:nvSpPr>
            <p:spPr bwMode="auto">
              <a:xfrm>
                <a:off x="4127" y="1616"/>
                <a:ext cx="318" cy="318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hu-HU" altLang="hu-HU" sz="1350"/>
              </a:p>
            </p:txBody>
          </p:sp>
        </p:grpSp>
      </p:grpSp>
      <p:sp>
        <p:nvSpPr>
          <p:cNvPr id="6148" name="Text Box 50"/>
          <p:cNvSpPr txBox="1">
            <a:spLocks noChangeArrowheads="1"/>
          </p:cNvSpPr>
          <p:nvPr/>
        </p:nvSpPr>
        <p:spPr bwMode="auto">
          <a:xfrm>
            <a:off x="6461522" y="2187180"/>
            <a:ext cx="1766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1200" dirty="0"/>
              <a:t>Háziorvosképzés előtt (átlag 42,4 / év)</a:t>
            </a:r>
          </a:p>
        </p:txBody>
      </p:sp>
      <p:sp>
        <p:nvSpPr>
          <p:cNvPr id="6149" name="Text Box 51"/>
          <p:cNvSpPr txBox="1">
            <a:spLocks noChangeArrowheads="1"/>
          </p:cNvSpPr>
          <p:nvPr/>
        </p:nvSpPr>
        <p:spPr bwMode="auto">
          <a:xfrm>
            <a:off x="6462714" y="2726532"/>
            <a:ext cx="1835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altLang="hu-HU" sz="1200" dirty="0"/>
              <a:t>Háziorvosképzés után</a:t>
            </a:r>
            <a:br>
              <a:rPr lang="hu-HU" altLang="hu-HU" sz="1200" dirty="0"/>
            </a:br>
            <a:r>
              <a:rPr lang="hu-HU" altLang="hu-HU" sz="1200" dirty="0"/>
              <a:t>(átlag 37,2 / év)</a:t>
            </a:r>
          </a:p>
        </p:txBody>
      </p:sp>
      <p:sp>
        <p:nvSpPr>
          <p:cNvPr id="6150" name="Text Box 52"/>
          <p:cNvSpPr txBox="1">
            <a:spLocks noChangeArrowheads="1"/>
          </p:cNvSpPr>
          <p:nvPr/>
        </p:nvSpPr>
        <p:spPr bwMode="auto">
          <a:xfrm>
            <a:off x="4139803" y="4916092"/>
            <a:ext cx="300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</a:p>
          <a:p>
            <a:pPr algn="l"/>
            <a:endParaRPr lang="hu-HU" altLang="hu-HU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Text Box 53"/>
          <p:cNvSpPr txBox="1">
            <a:spLocks noChangeArrowheads="1"/>
          </p:cNvSpPr>
          <p:nvPr/>
        </p:nvSpPr>
        <p:spPr bwMode="auto">
          <a:xfrm>
            <a:off x="4463653" y="486846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rgbClr val="00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2" name="Text Box 54"/>
          <p:cNvSpPr txBox="1">
            <a:spLocks noChangeArrowheads="1"/>
          </p:cNvSpPr>
          <p:nvPr/>
        </p:nvSpPr>
        <p:spPr bwMode="auto">
          <a:xfrm>
            <a:off x="4805362" y="454461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3" name="Text Box 55"/>
          <p:cNvSpPr txBox="1">
            <a:spLocks noChangeArrowheads="1"/>
          </p:cNvSpPr>
          <p:nvPr/>
        </p:nvSpPr>
        <p:spPr bwMode="auto">
          <a:xfrm>
            <a:off x="5166122" y="4382691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bg2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4" name="Text Box 56"/>
          <p:cNvSpPr txBox="1">
            <a:spLocks noChangeArrowheads="1"/>
          </p:cNvSpPr>
          <p:nvPr/>
        </p:nvSpPr>
        <p:spPr bwMode="auto">
          <a:xfrm>
            <a:off x="5489972" y="427434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bg2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5" name="Text Box 57"/>
          <p:cNvSpPr txBox="1">
            <a:spLocks noChangeArrowheads="1"/>
          </p:cNvSpPr>
          <p:nvPr/>
        </p:nvSpPr>
        <p:spPr bwMode="auto">
          <a:xfrm>
            <a:off x="5812631" y="427434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bg2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6" name="Text Box 58"/>
          <p:cNvSpPr txBox="1">
            <a:spLocks noChangeArrowheads="1"/>
          </p:cNvSpPr>
          <p:nvPr/>
        </p:nvSpPr>
        <p:spPr bwMode="auto">
          <a:xfrm>
            <a:off x="6203156" y="362664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x</a:t>
            </a:r>
            <a:r>
              <a:rPr lang="hu-HU" altLang="hu-HU">
                <a:solidFill>
                  <a:srgbClr val="C36925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7" name="Text Box 59"/>
          <p:cNvSpPr txBox="1">
            <a:spLocks noChangeArrowheads="1"/>
          </p:cNvSpPr>
          <p:nvPr/>
        </p:nvSpPr>
        <p:spPr bwMode="auto">
          <a:xfrm>
            <a:off x="6090049" y="1570436"/>
            <a:ext cx="2762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 dirty="0">
                <a:latin typeface="Times New Roman" panose="02020603050405020304" pitchFamily="18" charset="0"/>
              </a:rPr>
              <a:t>x   </a:t>
            </a:r>
            <a:r>
              <a:rPr lang="hu-HU" altLang="hu-HU" dirty="0" err="1">
                <a:latin typeface="Times New Roman" panose="02020603050405020304" pitchFamily="18" charset="0"/>
              </a:rPr>
              <a:t>antidepresszívumfogyás</a:t>
            </a:r>
            <a:r>
              <a:rPr lang="hu-HU" altLang="hu-HU" dirty="0"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hu-HU" altLang="hu-HU" dirty="0">
                <a:latin typeface="Times New Roman" panose="02020603050405020304" pitchFamily="18" charset="0"/>
              </a:rPr>
              <a:t>(DDD/ 1000/</a:t>
            </a:r>
            <a:r>
              <a:rPr lang="hu-HU" altLang="hu-HU" dirty="0" err="1">
                <a:latin typeface="Times New Roman" panose="02020603050405020304" pitchFamily="18" charset="0"/>
              </a:rPr>
              <a:t>day</a:t>
            </a:r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6158" name="Text Box 60"/>
          <p:cNvSpPr txBox="1">
            <a:spLocks noChangeArrowheads="1"/>
          </p:cNvSpPr>
          <p:nvPr/>
        </p:nvSpPr>
        <p:spPr bwMode="auto">
          <a:xfrm>
            <a:off x="4033838" y="5138738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tx2"/>
                </a:solidFill>
                <a:latin typeface="Times New Roman" panose="02020603050405020304" pitchFamily="18" charset="0"/>
              </a:rPr>
              <a:t>10,6</a:t>
            </a:r>
          </a:p>
        </p:txBody>
      </p:sp>
      <p:sp>
        <p:nvSpPr>
          <p:cNvPr id="6159" name="Text Box 61"/>
          <p:cNvSpPr txBox="1">
            <a:spLocks noChangeArrowheads="1"/>
          </p:cNvSpPr>
          <p:nvPr/>
        </p:nvSpPr>
        <p:spPr bwMode="auto">
          <a:xfrm>
            <a:off x="6196013" y="3871913"/>
            <a:ext cx="588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>
                <a:solidFill>
                  <a:schemeClr val="hlink"/>
                </a:solidFill>
                <a:latin typeface="Times New Roman" panose="02020603050405020304" pitchFamily="18" charset="0"/>
              </a:rPr>
              <a:t>30,4</a:t>
            </a:r>
          </a:p>
        </p:txBody>
      </p:sp>
      <p:sp>
        <p:nvSpPr>
          <p:cNvPr id="6160" name="Text Box 62"/>
          <p:cNvSpPr txBox="1">
            <a:spLocks noChangeArrowheads="1"/>
          </p:cNvSpPr>
          <p:nvPr/>
        </p:nvSpPr>
        <p:spPr bwMode="auto">
          <a:xfrm>
            <a:off x="6724254" y="4670823"/>
            <a:ext cx="13211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200" dirty="0"/>
              <a:t>Szántó és </a:t>
            </a:r>
            <a:r>
              <a:rPr lang="hu-HU" altLang="hu-HU" sz="1200" dirty="0" err="1"/>
              <a:t>mtsai</a:t>
            </a:r>
            <a:r>
              <a:rPr lang="hu-HU" altLang="hu-HU" sz="1200" dirty="0"/>
              <a:t>,</a:t>
            </a:r>
          </a:p>
          <a:p>
            <a:pPr eaLnBrk="1" hangingPunct="1"/>
            <a:r>
              <a:rPr lang="hu-HU" altLang="hu-HU" sz="1200" dirty="0" err="1"/>
              <a:t>Arch</a:t>
            </a:r>
            <a:r>
              <a:rPr lang="hu-HU" altLang="hu-HU" sz="1200" dirty="0"/>
              <a:t> </a:t>
            </a:r>
            <a:r>
              <a:rPr lang="hu-HU" altLang="hu-HU" sz="1200" dirty="0" err="1"/>
              <a:t>Gen</a:t>
            </a:r>
            <a:endParaRPr lang="hu-HU" altLang="hu-HU" sz="1200" dirty="0"/>
          </a:p>
          <a:p>
            <a:pPr eaLnBrk="1" hangingPunct="1"/>
            <a:r>
              <a:rPr lang="hu-HU" altLang="hu-HU" sz="1200" dirty="0"/>
              <a:t>Psychiat,2007; </a:t>
            </a:r>
          </a:p>
          <a:p>
            <a:pPr eaLnBrk="1" hangingPunct="1"/>
            <a:r>
              <a:rPr lang="hu-HU" altLang="hu-HU" sz="1200" dirty="0"/>
              <a:t>69: 914-920. </a:t>
            </a:r>
          </a:p>
        </p:txBody>
      </p:sp>
      <p:sp>
        <p:nvSpPr>
          <p:cNvPr id="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altLang="hu-HU" dirty="0" smtClean="0"/>
              <a:t>1. program: Kiskunhalas </a:t>
            </a:r>
            <a:r>
              <a:rPr lang="hu-HU" altLang="hu-HU" dirty="0"/>
              <a:t>háziorvosi öngyilkosságmegelőző program (2000-2005)</a:t>
            </a:r>
          </a:p>
        </p:txBody>
      </p:sp>
    </p:spTree>
    <p:extLst>
      <p:ext uri="{BB962C8B-B14F-4D97-AF65-F5344CB8AC3E}">
        <p14:creationId xmlns:p14="http://schemas.microsoft.com/office/powerpoint/2010/main" val="17014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357835" cy="864096"/>
          </a:xfrm>
        </p:spPr>
        <p:txBody>
          <a:bodyPr>
            <a:normAutofit/>
          </a:bodyPr>
          <a:lstStyle/>
          <a:p>
            <a:r>
              <a:rPr lang="hu-HU" b="1" dirty="0"/>
              <a:t>2. program: Szolnok, EAAD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350" dirty="0"/>
              <a:t>Kopp Mária, Székely András, Bagi Mária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36135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dirty="0"/>
              <a:t>Többszintű beavatkozás. </a:t>
            </a:r>
          </a:p>
          <a:p>
            <a:pPr marL="0" indent="0">
              <a:buNone/>
            </a:pPr>
            <a:r>
              <a:rPr lang="hu-HU" dirty="0"/>
              <a:t>1. Háziorvosok </a:t>
            </a:r>
            <a:r>
              <a:rPr lang="hu-HU" dirty="0" smtClean="0"/>
              <a:t>képzése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2</a:t>
            </a:r>
            <a:r>
              <a:rPr lang="hu-HU" dirty="0"/>
              <a:t>. Közösségi </a:t>
            </a:r>
            <a:r>
              <a:rPr lang="hu-HU" dirty="0" smtClean="0"/>
              <a:t>kampány</a:t>
            </a:r>
          </a:p>
          <a:p>
            <a:pPr marL="0" indent="0">
              <a:buNone/>
            </a:pPr>
            <a:r>
              <a:rPr lang="hu-HU" dirty="0" smtClean="0"/>
              <a:t>3</a:t>
            </a:r>
            <a:r>
              <a:rPr lang="hu-HU" dirty="0"/>
              <a:t>. Közösségi </a:t>
            </a:r>
            <a:r>
              <a:rPr lang="hu-HU" dirty="0" smtClean="0"/>
              <a:t>segítők</a:t>
            </a:r>
          </a:p>
          <a:p>
            <a:pPr marL="0" indent="0">
              <a:buNone/>
            </a:pPr>
            <a:r>
              <a:rPr lang="hu-HU" dirty="0" smtClean="0"/>
              <a:t>4</a:t>
            </a:r>
            <a:r>
              <a:rPr lang="hu-HU" dirty="0"/>
              <a:t>. Magas kockázatú csoportok felkutatása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5</a:t>
            </a:r>
            <a:r>
              <a:rPr lang="hu-HU" dirty="0"/>
              <a:t>. Halálos eszközök elleni </a:t>
            </a:r>
            <a:r>
              <a:rPr lang="hu-HU" dirty="0" smtClean="0"/>
              <a:t>küzdelem</a:t>
            </a:r>
            <a:endParaRPr lang="hu-H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824" y="2125266"/>
            <a:ext cx="110728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47376" y="5315672"/>
            <a:ext cx="1233950" cy="30008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350" dirty="0">
                <a:latin typeface="Arial Unicode MS" pitchFamily="34" charset="-128"/>
              </a:rPr>
              <a:t>www.eaad.net</a:t>
            </a:r>
          </a:p>
        </p:txBody>
      </p:sp>
      <p:pic>
        <p:nvPicPr>
          <p:cNvPr id="10" name="Picture 5" descr="europa_eaa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2021783"/>
            <a:ext cx="3845378" cy="34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85764" y="2179688"/>
            <a:ext cx="1902413" cy="30008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350" dirty="0"/>
              <a:t>Partnerek Európában</a:t>
            </a:r>
            <a:endParaRPr lang="de-DE" sz="135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8079122"/>
              </p:ext>
            </p:extLst>
          </p:nvPr>
        </p:nvGraphicFramePr>
        <p:xfrm>
          <a:off x="1143000" y="1302228"/>
          <a:ext cx="6858000" cy="469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Egyenes összekötő 6"/>
          <p:cNvCxnSpPr/>
          <p:nvPr/>
        </p:nvCxnSpPr>
        <p:spPr>
          <a:xfrm>
            <a:off x="3577407" y="2564904"/>
            <a:ext cx="20522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826708" y="3266982"/>
            <a:ext cx="6917" cy="1026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H="1">
            <a:off x="6294334" y="3266982"/>
            <a:ext cx="8924" cy="10261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606722" y="5049180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91944" y="2761333"/>
            <a:ext cx="2160743" cy="2112745"/>
            <a:chOff x="1814" y="1480"/>
            <a:chExt cx="1497" cy="1451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1814" y="1480"/>
              <a:ext cx="1497" cy="145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1350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905" y="1480"/>
              <a:ext cx="1315" cy="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hu-HU" sz="1200" b="1" dirty="0"/>
            </a:p>
            <a:p>
              <a:pPr algn="ctr" eaLnBrk="0" hangingPunct="0"/>
              <a:r>
                <a:rPr lang="hu-HU" sz="1200" b="1" dirty="0"/>
                <a:t>Cél</a:t>
              </a:r>
              <a:r>
                <a:rPr lang="en-GB" sz="1200" b="1" dirty="0"/>
                <a:t>:</a:t>
              </a:r>
            </a:p>
            <a:p>
              <a:pPr algn="ctr" eaLnBrk="0" hangingPunct="0"/>
              <a:endParaRPr lang="en-GB" sz="1200" b="1" dirty="0"/>
            </a:p>
            <a:p>
              <a:pPr algn="ctr" eaLnBrk="0" hangingPunct="0"/>
              <a:r>
                <a:rPr lang="hu-HU" sz="1200" b="1" dirty="0">
                  <a:solidFill>
                    <a:srgbClr val="000000"/>
                  </a:solidFill>
                </a:rPr>
                <a:t>Depressziós betegek hatékony felismerése és kezelése, öngyilkossági cselekmények számának csökkentése</a:t>
              </a:r>
              <a:endParaRPr lang="en-GB" sz="1200" dirty="0"/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43000" y="998731"/>
            <a:ext cx="6858000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EAAD (European Alliance Against Depression)</a:t>
            </a:r>
            <a:endParaRPr lang="hu-HU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/>
            <a:r>
              <a:rPr lang="hu-HU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4-szintű beavatkozás</a:t>
            </a:r>
            <a:endParaRPr lang="en-US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2. program: Szolnok, EAAD</a:t>
            </a:r>
            <a:br>
              <a:rPr lang="hu-HU" dirty="0" smtClean="0"/>
            </a:br>
            <a:r>
              <a:rPr lang="hu-HU" sz="1350" dirty="0" smtClean="0"/>
              <a:t>Kopp Mária, Székely András, Bagi Mária</a:t>
            </a:r>
            <a:endParaRPr lang="hu-HU" sz="1350" dirty="0"/>
          </a:p>
        </p:txBody>
      </p:sp>
      <p:sp>
        <p:nvSpPr>
          <p:cNvPr id="4" name="Téglalap 3"/>
          <p:cNvSpPr/>
          <p:nvPr/>
        </p:nvSpPr>
        <p:spPr>
          <a:xfrm>
            <a:off x="179512" y="609503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+1 Halálos </a:t>
            </a:r>
            <a:r>
              <a:rPr lang="hu-HU" b="1" dirty="0"/>
              <a:t>eszközök elleni küzdelem </a:t>
            </a:r>
            <a:r>
              <a:rPr lang="hu-HU" dirty="0"/>
              <a:t>(veszélyes helyek, gyógyszerek, lőfegyverek, kipufogógáz, stb.): kevésbé legyenek elérhetőek.</a:t>
            </a:r>
          </a:p>
        </p:txBody>
      </p:sp>
    </p:spTree>
    <p:extLst>
      <p:ext uri="{BB962C8B-B14F-4D97-AF65-F5344CB8AC3E}">
        <p14:creationId xmlns:p14="http://schemas.microsoft.com/office/powerpoint/2010/main" val="181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064896" cy="857250"/>
          </a:xfrm>
        </p:spPr>
        <p:txBody>
          <a:bodyPr>
            <a:normAutofit fontScale="90000"/>
          </a:bodyPr>
          <a:lstStyle/>
          <a:p>
            <a:r>
              <a:rPr lang="hu-HU" sz="2700" dirty="0"/>
              <a:t>Járóbeteg ellátás a Szolnoki Kórház Pszichiátriai gondozójában, 2003-2007</a:t>
            </a:r>
            <a:r>
              <a:rPr lang="en-US" sz="2700" dirty="0"/>
              <a:t/>
            </a:r>
            <a:br>
              <a:rPr lang="en-US" sz="2700" dirty="0"/>
            </a:br>
            <a:endParaRPr lang="en-US" sz="135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9532" y="1268760"/>
            <a:ext cx="8424936" cy="5400600"/>
            <a:chOff x="249" y="1194"/>
            <a:chExt cx="5352" cy="3094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49" y="1194"/>
            <a:ext cx="5352" cy="3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2608" y="1280"/>
              <a:ext cx="1361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1350" dirty="0">
                  <a:latin typeface="Arial" charset="0"/>
                </a:rPr>
                <a:t>Korrigált adatok</a:t>
              </a:r>
            </a:p>
          </p:txBody>
        </p:sp>
        <p:sp>
          <p:nvSpPr>
            <p:cNvPr id="248837" name="Line 5"/>
            <p:cNvSpPr>
              <a:spLocks noChangeShapeType="1"/>
            </p:cNvSpPr>
            <p:nvPr/>
          </p:nvSpPr>
          <p:spPr bwMode="auto">
            <a:xfrm>
              <a:off x="3788" y="1462"/>
              <a:ext cx="31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 sz="1350"/>
            </a:p>
          </p:txBody>
        </p:sp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793" y="2160"/>
              <a:ext cx="1271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900" b="1" i="1" dirty="0">
                  <a:latin typeface="Arial" charset="0"/>
                </a:rPr>
                <a:t>Az első negyedév nélkül</a:t>
              </a:r>
            </a:p>
          </p:txBody>
        </p:sp>
        <p:sp>
          <p:nvSpPr>
            <p:cNvPr id="248839" name="Line 7"/>
            <p:cNvSpPr>
              <a:spLocks noChangeShapeType="1"/>
            </p:cNvSpPr>
            <p:nvPr/>
          </p:nvSpPr>
          <p:spPr bwMode="auto">
            <a:xfrm>
              <a:off x="1020" y="2296"/>
              <a:ext cx="998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 sz="1350"/>
            </a:p>
          </p:txBody>
        </p:sp>
        <p:sp>
          <p:nvSpPr>
            <p:cNvPr id="248840" name="Rectangle 8"/>
            <p:cNvSpPr>
              <a:spLocks noChangeArrowheads="1"/>
            </p:cNvSpPr>
            <p:nvPr/>
          </p:nvSpPr>
          <p:spPr bwMode="auto">
            <a:xfrm>
              <a:off x="4105" y="3339"/>
              <a:ext cx="1271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hu-HU" sz="900" b="1" i="1" dirty="0">
                  <a:latin typeface="Arial" charset="0"/>
                </a:rPr>
                <a:t>Az utolsó 2 hónap nélkül</a:t>
              </a:r>
            </a:p>
          </p:txBody>
        </p:sp>
        <p:sp>
          <p:nvSpPr>
            <p:cNvPr id="248841" name="Line 9"/>
            <p:cNvSpPr>
              <a:spLocks noChangeShapeType="1"/>
            </p:cNvSpPr>
            <p:nvPr/>
          </p:nvSpPr>
          <p:spPr bwMode="auto">
            <a:xfrm flipH="1" flipV="1">
              <a:off x="3969" y="3022"/>
              <a:ext cx="725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 sz="1350"/>
            </a:p>
          </p:txBody>
        </p:sp>
        <p:sp>
          <p:nvSpPr>
            <p:cNvPr id="248842" name="Line 10"/>
            <p:cNvSpPr>
              <a:spLocks noChangeShapeType="1"/>
            </p:cNvSpPr>
            <p:nvPr/>
          </p:nvSpPr>
          <p:spPr bwMode="auto">
            <a:xfrm flipH="1">
              <a:off x="2282" y="1462"/>
              <a:ext cx="680" cy="1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 sz="1350"/>
            </a:p>
          </p:txBody>
        </p:sp>
      </p:grpSp>
      <p:sp>
        <p:nvSpPr>
          <p:cNvPr id="14" name="Lefelé nyíl 13"/>
          <p:cNvSpPr/>
          <p:nvPr/>
        </p:nvSpPr>
        <p:spPr>
          <a:xfrm>
            <a:off x="4679542" y="2666065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16632"/>
            <a:ext cx="8496944" cy="857250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Hívások száma a </a:t>
            </a:r>
            <a:r>
              <a:rPr lang="hu-HU" sz="3000" dirty="0" smtClean="0"/>
              <a:t>lelki-elsősegélyszolgálatnál</a:t>
            </a:r>
            <a:endParaRPr lang="hu-HU" sz="3000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89435" y="2230040"/>
          <a:ext cx="6781800" cy="319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efelé nyíl 5"/>
          <p:cNvSpPr/>
          <p:nvPr/>
        </p:nvSpPr>
        <p:spPr>
          <a:xfrm>
            <a:off x="4454605" y="2466804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189435" y="1338210"/>
            <a:ext cx="6694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/>
            </a:r>
            <a:br>
              <a:rPr lang="hu-HU" sz="1200" dirty="0"/>
            </a:br>
            <a:r>
              <a:rPr lang="hu-HU" dirty="0"/>
              <a:t>2003-2007  Hívások száma havonta és 6 hónapos átlag </a:t>
            </a:r>
            <a:r>
              <a:rPr lang="hu-HU" sz="1400" dirty="0"/>
              <a:t/>
            </a:r>
            <a:br>
              <a:rPr lang="hu-HU" sz="1400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62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81100" y="2602707"/>
          <a:ext cx="6781800" cy="33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96944" cy="857250"/>
          </a:xfrm>
          <a:noFill/>
          <a:ln/>
        </p:spPr>
        <p:txBody>
          <a:bodyPr>
            <a:normAutofit fontScale="90000"/>
          </a:bodyPr>
          <a:lstStyle/>
          <a:p>
            <a:r>
              <a:rPr lang="hu-HU" sz="2700" dirty="0"/>
              <a:t>Öngyilkossági problémával kapcsolatos </a:t>
            </a:r>
            <a:r>
              <a:rPr lang="hu-HU" sz="2700" dirty="0" smtClean="0"/>
              <a:t>LESZ hívások száma</a:t>
            </a:r>
            <a:endParaRPr lang="hu-HU" sz="1500" dirty="0"/>
          </a:p>
        </p:txBody>
      </p:sp>
      <p:sp>
        <p:nvSpPr>
          <p:cNvPr id="5" name="Lefelé nyíl 4"/>
          <p:cNvSpPr/>
          <p:nvPr/>
        </p:nvSpPr>
        <p:spPr>
          <a:xfrm>
            <a:off x="4572001" y="3154671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86001" y="15562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2003-2007 Hívások száma havonta és 6 hónapos átlag</a:t>
            </a:r>
            <a:br>
              <a:rPr lang="hu-HU" dirty="0"/>
            </a:br>
            <a:r>
              <a:rPr lang="hu-HU" sz="1200" dirty="0"/>
              <a:t>Kopp Mária, Székely András, Bagi Mária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57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81101" y="2662238"/>
          <a:ext cx="6794897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755576" y="1269206"/>
            <a:ext cx="76328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2100" b="1" dirty="0"/>
              <a:t>Öngyilkossági arányok Magyarországon és Szolnokon </a:t>
            </a:r>
            <a:r>
              <a:rPr lang="hu-HU" dirty="0"/>
              <a:t>100.000 főre, 1998 és 2008 közt, teljes népesség</a:t>
            </a:r>
          </a:p>
          <a:p>
            <a:pPr algn="ctr"/>
            <a:r>
              <a:rPr lang="hu-HU" sz="1350" dirty="0"/>
              <a:t>Kopp Mária, Székely András, Bagi Mária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5803675" y="3190641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81101" y="2662238"/>
          <a:ext cx="6794897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494235" y="1269206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2100" b="1" dirty="0"/>
              <a:t>Öngyilkossági arányok Magyarországon és Szolnokon </a:t>
            </a:r>
            <a:r>
              <a:rPr lang="hu-HU" dirty="0"/>
              <a:t>100.000 főre, 1998 és 2008 közt, férfiak</a:t>
            </a:r>
          </a:p>
          <a:p>
            <a:pPr algn="ctr"/>
            <a:r>
              <a:rPr lang="hu-HU" sz="1350" dirty="0"/>
              <a:t>Kopp Mária, Székely András, Bagi Mária</a:t>
            </a:r>
            <a:endParaRPr lang="hu-HU" dirty="0">
              <a:latin typeface="Arial" charset="0"/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5838473" y="3165021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1181101" y="2662238"/>
          <a:ext cx="6794897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1494235" y="1269206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2100" b="1" dirty="0"/>
              <a:t>Öngyilkossági arányok Magyarországon és Szolnokon </a:t>
            </a:r>
            <a:r>
              <a:rPr lang="hu-HU" dirty="0"/>
              <a:t>100.000 főre, 1998 és 2008 közt, nők</a:t>
            </a:r>
          </a:p>
          <a:p>
            <a:pPr algn="ctr"/>
            <a:r>
              <a:rPr lang="hu-HU" sz="1500" dirty="0"/>
              <a:t>Kopp Mária, Székely András, Bagi Mária</a:t>
            </a:r>
            <a:endParaRPr lang="hu-HU" sz="2100" dirty="0"/>
          </a:p>
        </p:txBody>
      </p:sp>
      <p:sp>
        <p:nvSpPr>
          <p:cNvPr id="5" name="Lefelé nyíl 4"/>
          <p:cNvSpPr/>
          <p:nvPr/>
        </p:nvSpPr>
        <p:spPr>
          <a:xfrm>
            <a:off x="5824695" y="3111486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9" y="5413523"/>
            <a:ext cx="934475" cy="5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Prevenciós modellprogramok a világban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Döntően a depresszió szűrésén, felismerésén, korai kezelésbevételén alapulnak, mivel a komplex, társadalmi változásokat nehezebb megközelíteni.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Gotland-vizsgálat: háziorvosképzés</a:t>
            </a:r>
          </a:p>
          <a:p>
            <a:r>
              <a:rPr lang="hu-HU" dirty="0" err="1" smtClean="0"/>
              <a:t>Jamtland</a:t>
            </a:r>
            <a:r>
              <a:rPr lang="hu-HU" dirty="0" smtClean="0"/>
              <a:t> vizsgálat: háziorvosképzés</a:t>
            </a:r>
          </a:p>
          <a:p>
            <a:r>
              <a:rPr lang="hu-HU" dirty="0" smtClean="0"/>
              <a:t>Nürnbergi vizsgálat: komplex program (később az EAAD alapja)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936104"/>
          </a:xfrm>
        </p:spPr>
        <p:txBody>
          <a:bodyPr/>
          <a:lstStyle/>
          <a:p>
            <a:r>
              <a:rPr lang="hu-HU" dirty="0" smtClean="0"/>
              <a:t>3. program: OSPI, Miskolc</a:t>
            </a:r>
            <a:br>
              <a:rPr lang="hu-HU" dirty="0" smtClean="0"/>
            </a:br>
            <a:r>
              <a:rPr lang="hu-HU" sz="1350" dirty="0"/>
              <a:t>Kopp Mária, Székely András, Tóth Mónika, Purebl György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/>
              <a:t>Célok:</a:t>
            </a:r>
          </a:p>
          <a:p>
            <a:pPr marL="0" indent="0">
              <a:buNone/>
            </a:pPr>
            <a:r>
              <a:rPr lang="hu-HU" sz="2800" dirty="0"/>
              <a:t>1. A helyi segítő szakemberek közötti kapcsolati háló erősítése. </a:t>
            </a:r>
          </a:p>
          <a:p>
            <a:pPr marL="0" indent="0">
              <a:buNone/>
            </a:pPr>
            <a:r>
              <a:rPr lang="hu-HU" sz="2800" dirty="0"/>
              <a:t>2. Összefogás szervezése a depresszió, öngyilkossági veszély</a:t>
            </a:r>
          </a:p>
          <a:p>
            <a:pPr lvl="1"/>
            <a:r>
              <a:rPr lang="hu-HU" dirty="0"/>
              <a:t>Felismerésére</a:t>
            </a:r>
          </a:p>
          <a:p>
            <a:pPr lvl="1"/>
            <a:r>
              <a:rPr lang="hu-HU" dirty="0"/>
              <a:t>Kezelésére</a:t>
            </a:r>
          </a:p>
          <a:p>
            <a:pPr marL="0" indent="0">
              <a:buNone/>
            </a:pPr>
            <a:r>
              <a:rPr lang="hu-HU" sz="2800" dirty="0"/>
              <a:t>Különös tekintettel a magas rizikójú csoportokra. </a:t>
            </a:r>
          </a:p>
          <a:p>
            <a:pPr marL="0" indent="0">
              <a:buNone/>
            </a:pPr>
            <a:r>
              <a:rPr lang="hu-HU" sz="2800" dirty="0"/>
              <a:t>3. </a:t>
            </a:r>
            <a:r>
              <a:rPr lang="hu-HU" sz="2800" dirty="0" err="1"/>
              <a:t>Stigmatizáció</a:t>
            </a:r>
            <a:r>
              <a:rPr lang="hu-HU" sz="2800" dirty="0"/>
              <a:t> csökkentése. 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2" y="5151321"/>
            <a:ext cx="912643" cy="8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3708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3. program: OSPI, Miskolc</a:t>
            </a:r>
            <a:br>
              <a:rPr lang="hu-HU" dirty="0" smtClean="0"/>
            </a:br>
            <a:r>
              <a:rPr lang="hu-HU" sz="1350" dirty="0"/>
              <a:t>Kopp Mária, Székely András, Tóth Mónika, Purebl György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1. Háziorvosok kiképzése a depresszió felismerésére, kezelésére</a:t>
            </a:r>
          </a:p>
          <a:p>
            <a:pPr marL="0" indent="0">
              <a:buNone/>
            </a:pPr>
            <a:r>
              <a:rPr lang="hu-HU" dirty="0" smtClean="0"/>
              <a:t>2. Lakossági kampány, tudatosságformálás</a:t>
            </a:r>
          </a:p>
          <a:p>
            <a:pPr marL="0" indent="0">
              <a:buNone/>
            </a:pPr>
            <a:r>
              <a:rPr lang="hu-HU" dirty="0" smtClean="0"/>
              <a:t>3. Közösségi (laikus) segítők </a:t>
            </a:r>
            <a:r>
              <a:rPr lang="hu-HU" dirty="0" err="1" smtClean="0"/>
              <a:t>kiképezése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4. Kockázati csoportok felismerése és támogatása</a:t>
            </a:r>
          </a:p>
          <a:p>
            <a:pPr marL="0" indent="0">
              <a:buNone/>
            </a:pPr>
            <a:r>
              <a:rPr lang="hu-HU" dirty="0" smtClean="0"/>
              <a:t>5. Halálos eszközök elérhetőségének csökkentése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28650" y="6081246"/>
            <a:ext cx="78867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1. ábra: A többszintű öngyilkosság megelőzés modellje az OSPI programban (Székely és </a:t>
            </a:r>
            <a:r>
              <a:rPr lang="hu-HU" sz="135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mtsai</a:t>
            </a:r>
            <a:r>
              <a:rPr lang="hu-HU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., 2013) </a:t>
            </a:r>
            <a:endParaRPr lang="hu-HU" sz="1350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958015" y="2243650"/>
            <a:ext cx="3821654" cy="2840827"/>
            <a:chOff x="2073" y="1059"/>
            <a:chExt cx="3534" cy="2627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73" y="1059"/>
              <a:ext cx="3534" cy="26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hu-HU" sz="135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1059"/>
              <a:ext cx="3539" cy="26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2" y="5151321"/>
            <a:ext cx="912643" cy="8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1" y="116632"/>
            <a:ext cx="8884033" cy="994172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Öngyilkossági kísérletek száma, Miskolc</a:t>
            </a:r>
            <a:br>
              <a:rPr lang="hu-HU" sz="3000" dirty="0"/>
            </a:br>
            <a:r>
              <a:rPr lang="hu-HU" sz="2025" dirty="0"/>
              <a:t>2009-2011 (2009: 100%)</a:t>
            </a:r>
            <a:br>
              <a:rPr lang="hu-HU" sz="2025" dirty="0"/>
            </a:br>
            <a:r>
              <a:rPr lang="hu-HU" sz="1350" dirty="0"/>
              <a:t>Kopp Mária, Székely András, Tóth Mónika, Purebl György</a:t>
            </a:r>
            <a:endParaRPr lang="hu-HU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329043"/>
              </p:ext>
            </p:extLst>
          </p:nvPr>
        </p:nvGraphicFramePr>
        <p:xfrm>
          <a:off x="1315641" y="2126456"/>
          <a:ext cx="6512719" cy="260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2195513" y="4670822"/>
            <a:ext cx="1782366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Férfiak</a:t>
            </a:r>
          </a:p>
        </p:txBody>
      </p:sp>
      <p:sp>
        <p:nvSpPr>
          <p:cNvPr id="558085" name="Rectangle 5"/>
          <p:cNvSpPr>
            <a:spLocks noChangeArrowheads="1"/>
          </p:cNvSpPr>
          <p:nvPr/>
        </p:nvSpPr>
        <p:spPr bwMode="auto">
          <a:xfrm>
            <a:off x="4842274" y="4670822"/>
            <a:ext cx="1782365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Nők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2" y="5151321"/>
            <a:ext cx="912643" cy="8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473" y="153579"/>
            <a:ext cx="8460431" cy="857250"/>
          </a:xfrm>
        </p:spPr>
        <p:txBody>
          <a:bodyPr>
            <a:noAutofit/>
          </a:bodyPr>
          <a:lstStyle/>
          <a:p>
            <a:r>
              <a:rPr lang="hu-HU" sz="2000" dirty="0"/>
              <a:t>Gyógyszerek által elkövetett kísérletek, Miskolc</a:t>
            </a:r>
            <a:br>
              <a:rPr lang="hu-HU" sz="2000" dirty="0"/>
            </a:br>
            <a:r>
              <a:rPr lang="hu-HU" sz="2000" dirty="0"/>
              <a:t> </a:t>
            </a:r>
            <a:r>
              <a:rPr lang="hu-HU" sz="1400" dirty="0"/>
              <a:t>2009-2011</a:t>
            </a:r>
            <a:r>
              <a:rPr lang="hu-HU" sz="1800" dirty="0"/>
              <a:t> </a:t>
            </a:r>
            <a:r>
              <a:rPr lang="hu-HU" sz="1400" dirty="0"/>
              <a:t>(2009: 100%)</a:t>
            </a:r>
            <a:br>
              <a:rPr lang="hu-HU" sz="1400" dirty="0"/>
            </a:br>
            <a:r>
              <a:rPr lang="hu-HU" sz="1100" dirty="0"/>
              <a:t>Kopp Mária, Székely András, Tóth Mónika, Purebl György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181100" y="2131219"/>
          <a:ext cx="6781800" cy="259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1962056" y="4718878"/>
            <a:ext cx="1782365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Férfiak</a:t>
            </a: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5169750" y="4707636"/>
            <a:ext cx="1782365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Nők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2" y="5151321"/>
            <a:ext cx="912643" cy="849429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2727508" y="2357516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6060932" y="2357516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</p:spTree>
    <p:extLst>
      <p:ext uri="{BB962C8B-B14F-4D97-AF65-F5344CB8AC3E}">
        <p14:creationId xmlns:p14="http://schemas.microsoft.com/office/powerpoint/2010/main" val="19401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8208912" cy="994172"/>
          </a:xfrm>
        </p:spPr>
        <p:txBody>
          <a:bodyPr>
            <a:normAutofit fontScale="90000"/>
          </a:bodyPr>
          <a:lstStyle/>
          <a:p>
            <a:r>
              <a:rPr lang="hu-HU" sz="3000" dirty="0"/>
              <a:t>Öngyilkossági kísérletek besorolás alapján</a:t>
            </a:r>
            <a:r>
              <a:rPr lang="hu-HU" sz="3000" dirty="0" smtClean="0"/>
              <a:t>: </a:t>
            </a:r>
            <a:r>
              <a:rPr lang="hu-HU" sz="2700" dirty="0" err="1" smtClean="0"/>
              <a:t>serious</a:t>
            </a:r>
            <a:r>
              <a:rPr lang="hu-HU" sz="2700" dirty="0" smtClean="0"/>
              <a:t> </a:t>
            </a:r>
            <a:r>
              <a:rPr lang="hu-HU" sz="2700" dirty="0" err="1"/>
              <a:t>intent</a:t>
            </a:r>
            <a:r>
              <a:rPr lang="hu-HU" sz="2700" dirty="0"/>
              <a:t> </a:t>
            </a:r>
            <a:r>
              <a:rPr lang="hu-HU" sz="2700" dirty="0" err="1"/>
              <a:t>to</a:t>
            </a:r>
            <a:r>
              <a:rPr lang="hu-HU" sz="2700" dirty="0"/>
              <a:t> </a:t>
            </a:r>
            <a:r>
              <a:rPr lang="hu-HU" sz="2700" dirty="0" err="1"/>
              <a:t>die</a:t>
            </a:r>
            <a:r>
              <a:rPr lang="hu-HU" sz="1500" dirty="0"/>
              <a:t> </a:t>
            </a:r>
            <a:r>
              <a:rPr lang="hu-HU" sz="1650" dirty="0"/>
              <a:t>2009-2011 (2009: 100%)</a:t>
            </a:r>
            <a:r>
              <a:rPr lang="hu-HU" sz="1350" dirty="0"/>
              <a:t/>
            </a:r>
            <a:br>
              <a:rPr lang="hu-HU" sz="1350" dirty="0"/>
            </a:br>
            <a:r>
              <a:rPr lang="hu-HU" sz="1350" dirty="0"/>
              <a:t>Kopp Mária, Székely András, Tóth Mónika, Purebl György</a:t>
            </a:r>
            <a:endParaRPr lang="hu-HU" sz="1650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302544" y="2090142"/>
          <a:ext cx="6538913" cy="26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096966" y="4707636"/>
            <a:ext cx="1782365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Férfiak</a:t>
            </a:r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5203480" y="4718878"/>
            <a:ext cx="1782365" cy="4321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350"/>
              <a:t>Nők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02" y="5151321"/>
            <a:ext cx="912643" cy="849429"/>
          </a:xfrm>
          <a:prstGeom prst="rect">
            <a:avLst/>
          </a:prstGeom>
        </p:spPr>
      </p:pic>
      <p:sp>
        <p:nvSpPr>
          <p:cNvPr id="8" name="Lefelé nyíl 7"/>
          <p:cNvSpPr/>
          <p:nvPr/>
        </p:nvSpPr>
        <p:spPr>
          <a:xfrm>
            <a:off x="2862418" y="2205590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  <p:sp>
        <p:nvSpPr>
          <p:cNvPr id="9" name="Lefelé nyíl 8"/>
          <p:cNvSpPr/>
          <p:nvPr/>
        </p:nvSpPr>
        <p:spPr>
          <a:xfrm>
            <a:off x="5894011" y="2205590"/>
            <a:ext cx="251459" cy="12409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75" dirty="0"/>
              <a:t>Intervenció</a:t>
            </a:r>
          </a:p>
        </p:txBody>
      </p:sp>
    </p:spTree>
    <p:extLst>
      <p:ext uri="{BB962C8B-B14F-4D97-AF65-F5344CB8AC3E}">
        <p14:creationId xmlns:p14="http://schemas.microsoft.com/office/powerpoint/2010/main" val="21200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23628" y="6069342"/>
            <a:ext cx="6858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 smtClean="0"/>
              <a:t>EAAD/OSPI</a:t>
            </a:r>
          </a:p>
          <a:p>
            <a:pPr algn="ctr"/>
            <a:r>
              <a:rPr lang="hu-HU" sz="1350" dirty="0" smtClean="0"/>
              <a:t>Beavatkozás </a:t>
            </a:r>
            <a:r>
              <a:rPr lang="hu-HU" sz="1350" dirty="0"/>
              <a:t>éve: 2010-2011.</a:t>
            </a:r>
          </a:p>
          <a:p>
            <a:pPr algn="ctr"/>
            <a:r>
              <a:rPr lang="hu-HU" sz="1350" dirty="0"/>
              <a:t>Terület: Miskolc (városi szint)</a:t>
            </a:r>
          </a:p>
        </p:txBody>
      </p:sp>
      <p:sp>
        <p:nvSpPr>
          <p:cNvPr id="6" name="Téglalap 5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30" y="1555424"/>
            <a:ext cx="2613125" cy="187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38790"/>
            <a:ext cx="3125291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Csoportba foglalás 8"/>
          <p:cNvGrpSpPr/>
          <p:nvPr/>
        </p:nvGrpSpPr>
        <p:grpSpPr>
          <a:xfrm>
            <a:off x="1223628" y="3537013"/>
            <a:ext cx="3388686" cy="2371405"/>
            <a:chOff x="107504" y="3573016"/>
            <a:chExt cx="4518248" cy="3161873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149802" y="3573016"/>
              <a:ext cx="4278182" cy="3024841"/>
              <a:chOff x="149802" y="3573016"/>
              <a:chExt cx="4278182" cy="3024841"/>
            </a:xfrm>
          </p:grpSpPr>
          <p:pic>
            <p:nvPicPr>
              <p:cNvPr id="3078" name="Picture 6" descr="D:\Felbontas=Orszag_telepules&amp;felbontasok=&amp;betegseg=X60_X84&amp;kor=25_64&amp;nem=ff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802" y="3573016"/>
                <a:ext cx="4278182" cy="3024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Ellipszis 4"/>
              <p:cNvSpPr/>
              <p:nvPr/>
            </p:nvSpPr>
            <p:spPr>
              <a:xfrm>
                <a:off x="2663788" y="4401871"/>
                <a:ext cx="324036" cy="2160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50"/>
              </a:p>
            </p:txBody>
          </p:sp>
        </p:grpSp>
        <p:sp>
          <p:nvSpPr>
            <p:cNvPr id="8" name="Téglalap 7"/>
            <p:cNvSpPr/>
            <p:nvPr/>
          </p:nvSpPr>
          <p:spPr>
            <a:xfrm>
              <a:off x="107504" y="6237312"/>
              <a:ext cx="1152128" cy="497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3473624" y="5984005"/>
              <a:ext cx="1152128" cy="662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4572000" y="3536635"/>
            <a:ext cx="3268149" cy="2285993"/>
            <a:chOff x="4572000" y="3572511"/>
            <a:chExt cx="4357532" cy="3047991"/>
          </a:xfrm>
        </p:grpSpPr>
        <p:pic>
          <p:nvPicPr>
            <p:cNvPr id="3079" name="Picture 7" descr="D:\Felbontas=Orszag_telepules&amp;felbontasok=&amp;betegseg=X60_X84&amp;kor=25_64&amp;nem=n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752" y="3572511"/>
              <a:ext cx="4278182" cy="302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lipszis 9"/>
            <p:cNvSpPr/>
            <p:nvPr/>
          </p:nvSpPr>
          <p:spPr>
            <a:xfrm>
              <a:off x="7164288" y="4401871"/>
              <a:ext cx="28803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572000" y="6237312"/>
              <a:ext cx="864096" cy="3744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sp>
          <p:nvSpPr>
            <p:cNvPr id="19" name="Téglalap 18"/>
            <p:cNvSpPr/>
            <p:nvPr/>
          </p:nvSpPr>
          <p:spPr>
            <a:xfrm>
              <a:off x="7956375" y="5995286"/>
              <a:ext cx="973157" cy="625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</p:grpSp>
      <p:sp>
        <p:nvSpPr>
          <p:cNvPr id="2" name="Lefelé nyíl 1"/>
          <p:cNvSpPr/>
          <p:nvPr/>
        </p:nvSpPr>
        <p:spPr>
          <a:xfrm>
            <a:off x="2454442" y="2030329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0" name="Lefelé nyíl 19"/>
          <p:cNvSpPr/>
          <p:nvPr/>
        </p:nvSpPr>
        <p:spPr>
          <a:xfrm>
            <a:off x="5820276" y="2030329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5464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995" y="44624"/>
            <a:ext cx="8696011" cy="864096"/>
          </a:xfrm>
        </p:spPr>
        <p:txBody>
          <a:bodyPr>
            <a:normAutofit/>
          </a:bodyPr>
          <a:lstStyle/>
          <a:p>
            <a:r>
              <a:rPr lang="hu-HU" dirty="0"/>
              <a:t>YAM (</a:t>
            </a:r>
            <a:r>
              <a:rPr lang="hu-HU" dirty="0" err="1"/>
              <a:t>Youth</a:t>
            </a:r>
            <a:r>
              <a:rPr lang="hu-HU" dirty="0"/>
              <a:t> </a:t>
            </a:r>
            <a:r>
              <a:rPr lang="hu-HU" dirty="0" err="1"/>
              <a:t>Aware</a:t>
            </a:r>
            <a:r>
              <a:rPr lang="hu-HU" dirty="0"/>
              <a:t> of </a:t>
            </a:r>
            <a:r>
              <a:rPr lang="hu-HU" dirty="0" err="1"/>
              <a:t>Mental</a:t>
            </a:r>
            <a:r>
              <a:rPr lang="hu-HU" dirty="0"/>
              <a:t> Health Programme</a:t>
            </a:r>
            <a:r>
              <a:rPr lang="hu-HU" dirty="0" smtClean="0"/>
              <a:t>) </a:t>
            </a:r>
            <a:r>
              <a:rPr lang="hu-HU" sz="1400" dirty="0" smtClean="0"/>
              <a:t>Balázs és </a:t>
            </a:r>
            <a:r>
              <a:rPr lang="hu-HU" sz="1400" dirty="0" err="1" smtClean="0"/>
              <a:t>mtsai</a:t>
            </a:r>
            <a:r>
              <a:rPr lang="hu-HU" sz="1400" dirty="0" smtClean="0"/>
              <a:t>, 2018.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3995" y="1268760"/>
            <a:ext cx="4564029" cy="4925144"/>
          </a:xfrm>
        </p:spPr>
        <p:txBody>
          <a:bodyPr>
            <a:noAutofit/>
          </a:bodyPr>
          <a:lstStyle/>
          <a:p>
            <a:r>
              <a:rPr lang="hu-HU" sz="1600" dirty="0"/>
              <a:t>2009-2010 között </a:t>
            </a:r>
            <a:endParaRPr lang="hu-HU" sz="1600" dirty="0" smtClean="0"/>
          </a:p>
          <a:p>
            <a:r>
              <a:rPr lang="hu-HU" sz="1600" dirty="0" smtClean="0"/>
              <a:t>„SEYLE” </a:t>
            </a:r>
            <a:r>
              <a:rPr lang="hu-HU" sz="1600" dirty="0"/>
              <a:t>nemzetközi multicentrikus </a:t>
            </a:r>
            <a:r>
              <a:rPr lang="hu-HU" sz="1600" dirty="0" err="1" smtClean="0"/>
              <a:t>cluster</a:t>
            </a:r>
            <a:r>
              <a:rPr lang="hu-HU" sz="1600" dirty="0" smtClean="0"/>
              <a:t>-random </a:t>
            </a:r>
            <a:r>
              <a:rPr lang="hu-HU" sz="1600" dirty="0"/>
              <a:t>kontrollált </a:t>
            </a:r>
            <a:r>
              <a:rPr lang="hu-HU" sz="1600" dirty="0" smtClean="0"/>
              <a:t>vizsgálat</a:t>
            </a:r>
          </a:p>
          <a:p>
            <a:r>
              <a:rPr lang="hu-HU" sz="1600" dirty="0" smtClean="0"/>
              <a:t>1. tanároktatás (QPR), 2 diákok érzékenyítése (YAM), 3. </a:t>
            </a:r>
            <a:r>
              <a:rPr lang="hu-HU" sz="1600" dirty="0" err="1" smtClean="0"/>
              <a:t>monitorozás</a:t>
            </a:r>
            <a:endParaRPr lang="hu-HU" sz="1600" dirty="0" smtClean="0"/>
          </a:p>
          <a:p>
            <a:r>
              <a:rPr lang="hu-HU" sz="1600" dirty="0"/>
              <a:t>11.110 serdülőkorú </a:t>
            </a:r>
            <a:r>
              <a:rPr lang="hu-HU" sz="1600" dirty="0" smtClean="0"/>
              <a:t>gyermek (</a:t>
            </a:r>
            <a:r>
              <a:rPr lang="hu-HU" sz="1600" dirty="0"/>
              <a:t>életkor </a:t>
            </a:r>
            <a:r>
              <a:rPr lang="hu-HU" sz="1600" dirty="0" smtClean="0"/>
              <a:t>medián: 15 év)</a:t>
            </a:r>
            <a:endParaRPr lang="hu-HU" sz="1600" dirty="0"/>
          </a:p>
          <a:p>
            <a:r>
              <a:rPr lang="hu-HU" sz="1600" dirty="0" smtClean="0"/>
              <a:t>iskolai </a:t>
            </a:r>
            <a:r>
              <a:rPr lang="hu-HU" sz="1600" dirty="0"/>
              <a:t>készségfejlesztő </a:t>
            </a:r>
            <a:r>
              <a:rPr lang="hu-HU" sz="1600" dirty="0" smtClean="0"/>
              <a:t>tréning (5 óra) vizsgálata</a:t>
            </a:r>
          </a:p>
          <a:p>
            <a:r>
              <a:rPr lang="en-US" sz="1600" dirty="0" smtClean="0"/>
              <a:t>stress</a:t>
            </a:r>
            <a:r>
              <a:rPr lang="hu-HU" sz="1600" dirty="0" smtClean="0"/>
              <a:t>z</a:t>
            </a:r>
            <a:r>
              <a:rPr lang="en-US" sz="1600" dirty="0" smtClean="0"/>
              <a:t>, </a:t>
            </a:r>
            <a:r>
              <a:rPr lang="hu-HU" sz="1600" dirty="0" smtClean="0"/>
              <a:t>k</a:t>
            </a:r>
            <a:r>
              <a:rPr lang="en-US" sz="1600" dirty="0" smtClean="0"/>
              <a:t>r</a:t>
            </a:r>
            <a:r>
              <a:rPr lang="hu-HU" sz="1600" dirty="0" smtClean="0"/>
              <a:t>íz</a:t>
            </a:r>
            <a:r>
              <a:rPr lang="en-US" sz="1600" dirty="0" smtClean="0"/>
              <a:t>is</a:t>
            </a:r>
            <a:r>
              <a:rPr lang="en-US" sz="1600" dirty="0"/>
              <a:t>, bullying, </a:t>
            </a:r>
            <a:r>
              <a:rPr lang="en-US" sz="1600" dirty="0" smtClean="0"/>
              <a:t>depress</a:t>
            </a:r>
            <a:r>
              <a:rPr lang="hu-HU" sz="1600" dirty="0" smtClean="0"/>
              <a:t>z</a:t>
            </a:r>
            <a:r>
              <a:rPr lang="en-US" sz="1600" dirty="0" err="1" smtClean="0"/>
              <a:t>i</a:t>
            </a:r>
            <a:r>
              <a:rPr lang="hu-HU" sz="1600" dirty="0" smtClean="0"/>
              <a:t>ó és öngyilkosság téma</a:t>
            </a:r>
          </a:p>
          <a:p>
            <a:r>
              <a:rPr lang="hu-HU" sz="1600" dirty="0" smtClean="0"/>
              <a:t>Saját élmények behozása</a:t>
            </a:r>
          </a:p>
          <a:p>
            <a:r>
              <a:rPr lang="hu-HU" sz="1600" dirty="0" err="1" smtClean="0"/>
              <a:t>Outcome</a:t>
            </a:r>
            <a:r>
              <a:rPr lang="hu-HU" sz="1600" dirty="0" smtClean="0"/>
              <a:t>: öngyilkossági kísérletek, súlyos öngyilkossági gondolatok</a:t>
            </a:r>
          </a:p>
          <a:p>
            <a:r>
              <a:rPr lang="en-US" sz="1600" dirty="0" smtClean="0"/>
              <a:t>12 </a:t>
            </a:r>
            <a:r>
              <a:rPr lang="hu-HU" sz="1600" dirty="0" smtClean="0"/>
              <a:t>hónapos </a:t>
            </a:r>
            <a:r>
              <a:rPr lang="hu-HU" sz="1600" dirty="0" err="1" smtClean="0"/>
              <a:t>utánkövetésnél</a:t>
            </a:r>
            <a:r>
              <a:rPr lang="en-US" sz="1600" dirty="0" smtClean="0"/>
              <a:t>, YAM</a:t>
            </a:r>
            <a:r>
              <a:rPr lang="hu-HU" sz="1600" dirty="0" smtClean="0"/>
              <a:t> esetében csökkent az öngyilkossági kísérletek száma </a:t>
            </a:r>
            <a:r>
              <a:rPr lang="en-US" sz="1600" dirty="0" smtClean="0"/>
              <a:t>(odds </a:t>
            </a:r>
            <a:r>
              <a:rPr lang="en-US" sz="1600" dirty="0"/>
              <a:t>ratios [OR] 0·45, 95% CI 0·24–0·85; p=0·014) </a:t>
            </a:r>
            <a:r>
              <a:rPr lang="hu-HU" sz="1600" dirty="0" smtClean="0"/>
              <a:t>és a súlyos öngyilkossági gondolat </a:t>
            </a:r>
            <a:r>
              <a:rPr lang="en-US" sz="1600" dirty="0" smtClean="0"/>
              <a:t>(0·50</a:t>
            </a:r>
            <a:r>
              <a:rPr lang="en-US" sz="1600" dirty="0"/>
              <a:t>, 0·27–0·92; p=0·025), </a:t>
            </a:r>
            <a:r>
              <a:rPr lang="hu-HU" sz="1600" dirty="0" smtClean="0"/>
              <a:t>a kontrollhoz képest</a:t>
            </a:r>
            <a:r>
              <a:rPr lang="en-US" sz="1600" dirty="0" smtClean="0"/>
              <a:t>. </a:t>
            </a:r>
            <a:endParaRPr lang="hu-HU" sz="1600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768434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89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/>
              <a:t>5. A Válaszd az Életet!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2014-2016 között Heves megye 5 járásában zajlottak az EAAD lépéseinek megfelelő, figyelemfelkeltő és oktató tevékenységek.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program népszerű volt, és jelentős aktivitást indukált a hálózati szereplők részéről.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területspecifikus standardizált öngyilkossági halálozás csökkent az elvárthoz képest. </a:t>
            </a:r>
          </a:p>
        </p:txBody>
      </p:sp>
    </p:spTree>
    <p:extLst>
      <p:ext uri="{BB962C8B-B14F-4D97-AF65-F5344CB8AC3E}">
        <p14:creationId xmlns:p14="http://schemas.microsoft.com/office/powerpoint/2010/main" val="5347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A program </a:t>
            </a:r>
            <a:r>
              <a:rPr lang="hu-HU" dirty="0"/>
              <a:t>felépítése (EAAD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1. szakasz: „Ilyen volt – ilyen lesz” elemzés</a:t>
            </a:r>
          </a:p>
          <a:p>
            <a:r>
              <a:rPr lang="hu-HU" dirty="0" smtClean="0"/>
              <a:t>2. szakasz: Operatív csoport felállítása, EAAD </a:t>
            </a:r>
            <a:r>
              <a:rPr lang="hu-HU" b="1" dirty="0" smtClean="0"/>
              <a:t>4 szintű akcióterv</a:t>
            </a:r>
            <a:r>
              <a:rPr lang="hu-HU" dirty="0" smtClean="0"/>
              <a:t> elindítása</a:t>
            </a:r>
          </a:p>
          <a:p>
            <a:pPr lvl="1"/>
            <a:r>
              <a:rPr lang="hu-HU" dirty="0" smtClean="0"/>
              <a:t>Alapellátás bevonása</a:t>
            </a:r>
          </a:p>
          <a:p>
            <a:pPr lvl="1"/>
            <a:r>
              <a:rPr lang="hu-HU" dirty="0" smtClean="0"/>
              <a:t>Lakossági tudatosság növelése</a:t>
            </a:r>
          </a:p>
          <a:p>
            <a:pPr lvl="1"/>
            <a:r>
              <a:rPr lang="hu-HU" dirty="0" smtClean="0"/>
              <a:t>Közösségi kulcsszemélyek mozgósítása</a:t>
            </a:r>
          </a:p>
          <a:p>
            <a:pPr lvl="1"/>
            <a:r>
              <a:rPr lang="hu-HU" dirty="0" smtClean="0"/>
              <a:t>Speciális rizikócsoportok felkutatása, támogatása</a:t>
            </a:r>
          </a:p>
          <a:p>
            <a:r>
              <a:rPr lang="hu-HU" dirty="0" smtClean="0"/>
              <a:t>3. szakasz: Visszajelzés, tanulságok beépítése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67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1. Szakasz „Ilyen volt – ilyen lesz” elemzés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Adatgyűjtés</a:t>
            </a:r>
          </a:p>
          <a:p>
            <a:pPr lvl="1"/>
            <a:r>
              <a:rPr lang="hu-HU" dirty="0" smtClean="0"/>
              <a:t>Problémafelmérés </a:t>
            </a:r>
          </a:p>
          <a:p>
            <a:pPr lvl="2"/>
            <a:r>
              <a:rPr lang="hu-HU" dirty="0" smtClean="0"/>
              <a:t>Öngyilkossági halálozás (standardizált halálozás)</a:t>
            </a:r>
          </a:p>
          <a:p>
            <a:pPr lvl="2"/>
            <a:r>
              <a:rPr lang="hu-HU" dirty="0" smtClean="0"/>
              <a:t>Szándékos akut önkárosítás morbiditása</a:t>
            </a:r>
          </a:p>
          <a:p>
            <a:pPr lvl="1"/>
            <a:r>
              <a:rPr lang="hu-HU" dirty="0" smtClean="0"/>
              <a:t>Erőforrások felmérése</a:t>
            </a:r>
          </a:p>
          <a:p>
            <a:pPr lvl="2"/>
            <a:r>
              <a:rPr lang="hu-HU" dirty="0" smtClean="0"/>
              <a:t>Hálótérkép elkészítése (EU </a:t>
            </a:r>
            <a:r>
              <a:rPr lang="hu-HU" dirty="0" err="1" smtClean="0"/>
              <a:t>Joint</a:t>
            </a:r>
            <a:r>
              <a:rPr lang="hu-HU" dirty="0" smtClean="0"/>
              <a:t> Action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Mental</a:t>
            </a:r>
            <a:r>
              <a:rPr lang="hu-HU" dirty="0" smtClean="0"/>
              <a:t> Health)</a:t>
            </a:r>
          </a:p>
          <a:p>
            <a:r>
              <a:rPr lang="hu-HU" dirty="0" smtClean="0"/>
              <a:t>Indító konferencia</a:t>
            </a:r>
          </a:p>
          <a:p>
            <a:pPr lvl="1"/>
            <a:r>
              <a:rPr lang="hu-HU" dirty="0" smtClean="0"/>
              <a:t>Helyzetelemzés</a:t>
            </a:r>
          </a:p>
          <a:p>
            <a:pPr lvl="1"/>
            <a:r>
              <a:rPr lang="hu-HU" dirty="0" smtClean="0"/>
              <a:t>Pontos vízió, missziós nyilatkozat</a:t>
            </a:r>
          </a:p>
          <a:p>
            <a:pPr lvl="1"/>
            <a:r>
              <a:rPr lang="hu-HU" dirty="0" smtClean="0"/>
              <a:t>Feladatok, munkacsoportok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60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864096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Gotland</a:t>
            </a:r>
            <a:r>
              <a:rPr lang="hu-HU" dirty="0" smtClean="0"/>
              <a:t> Vizsgálat (1983)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63082"/>
            <a:ext cx="3886200" cy="259027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772816"/>
            <a:ext cx="3886200" cy="3263504"/>
          </a:xfrm>
        </p:spPr>
        <p:txBody>
          <a:bodyPr>
            <a:noAutofit/>
          </a:bodyPr>
          <a:lstStyle/>
          <a:p>
            <a:r>
              <a:rPr lang="hu-HU" sz="1600" dirty="0"/>
              <a:t>Gotland – Svéd sziget (lakosság: 58.000)</a:t>
            </a:r>
          </a:p>
          <a:p>
            <a:pPr lvl="1"/>
            <a:r>
              <a:rPr lang="hu-HU" sz="1400" dirty="0"/>
              <a:t>18 háziorvos</a:t>
            </a:r>
          </a:p>
          <a:p>
            <a:pPr lvl="1"/>
            <a:r>
              <a:rPr lang="hu-HU" sz="1400" dirty="0"/>
              <a:t>Magas öngyilkossági ráta</a:t>
            </a:r>
          </a:p>
          <a:p>
            <a:pPr lvl="1"/>
            <a:r>
              <a:rPr lang="hu-HU" sz="1400" dirty="0"/>
              <a:t>Alacsony </a:t>
            </a:r>
            <a:r>
              <a:rPr lang="hu-HU" sz="1400" dirty="0" err="1"/>
              <a:t>antidepresszívum</a:t>
            </a:r>
            <a:r>
              <a:rPr lang="hu-HU" sz="1400" dirty="0"/>
              <a:t> felhasználás</a:t>
            </a:r>
          </a:p>
          <a:p>
            <a:pPr lvl="1"/>
            <a:r>
              <a:rPr lang="hu-HU" sz="1400" dirty="0"/>
              <a:t>Rövid, intenzív továbbképző tanfolyam (2 hétvége) a háziorvosok részére a depresszió felismeréséről és kezeléséről 1983 májusban és júliusban</a:t>
            </a:r>
          </a:p>
          <a:p>
            <a:r>
              <a:rPr lang="hu-HU" sz="1600" dirty="0"/>
              <a:t>Öngyilkossági halálozás 60%-</a:t>
            </a:r>
            <a:r>
              <a:rPr lang="hu-HU" sz="1600" dirty="0" err="1"/>
              <a:t>kal</a:t>
            </a:r>
            <a:r>
              <a:rPr lang="hu-HU" sz="1600" dirty="0"/>
              <a:t> csökken</a:t>
            </a:r>
          </a:p>
          <a:p>
            <a:r>
              <a:rPr lang="hu-HU" sz="1600" dirty="0"/>
              <a:t>Magyarországon Kiskunhalason ismételték meg</a:t>
            </a:r>
          </a:p>
          <a:p>
            <a:pPr>
              <a:buNone/>
            </a:pPr>
            <a:r>
              <a:rPr lang="hu-HU" sz="1000" dirty="0" err="1"/>
              <a:t>Rutz</a:t>
            </a:r>
            <a:r>
              <a:rPr lang="hu-HU" sz="1000" dirty="0"/>
              <a:t> et </a:t>
            </a:r>
            <a:r>
              <a:rPr lang="hu-HU" sz="1000" dirty="0" err="1"/>
              <a:t>al</a:t>
            </a:r>
            <a:r>
              <a:rPr lang="hu-HU" sz="1000" dirty="0"/>
              <a:t>. ActaPsychiat.Scand.1989, 79: 19-26</a:t>
            </a:r>
          </a:p>
          <a:p>
            <a:pPr>
              <a:buNone/>
            </a:pPr>
            <a:r>
              <a:rPr lang="hu-HU" sz="1000" dirty="0" err="1"/>
              <a:t>Rihmer</a:t>
            </a:r>
            <a:r>
              <a:rPr lang="hu-HU" sz="1000" dirty="0"/>
              <a:t> et </a:t>
            </a:r>
            <a:r>
              <a:rPr lang="hu-HU" sz="1000" dirty="0" err="1"/>
              <a:t>al</a:t>
            </a:r>
            <a:r>
              <a:rPr lang="hu-HU" sz="1000" dirty="0"/>
              <a:t>. J.Affect.Disord.1995,35:147-152</a:t>
            </a:r>
          </a:p>
          <a:p>
            <a:pPr>
              <a:buNone/>
            </a:pPr>
            <a:r>
              <a:rPr lang="hu-HU" sz="1000" dirty="0"/>
              <a:t>Szántó et </a:t>
            </a:r>
            <a:r>
              <a:rPr lang="hu-HU" sz="1000" dirty="0" err="1"/>
              <a:t>al</a:t>
            </a:r>
            <a:r>
              <a:rPr lang="hu-HU" sz="1000" dirty="0"/>
              <a:t>, </a:t>
            </a:r>
            <a:r>
              <a:rPr lang="hu-HU" sz="1000" dirty="0" err="1"/>
              <a:t>Arch</a:t>
            </a:r>
            <a:r>
              <a:rPr lang="hu-HU" sz="1000" dirty="0"/>
              <a:t> </a:t>
            </a:r>
            <a:r>
              <a:rPr lang="hu-HU" sz="1000" dirty="0" err="1"/>
              <a:t>Gen</a:t>
            </a:r>
            <a:r>
              <a:rPr lang="hu-HU" sz="1000" dirty="0"/>
              <a:t> </a:t>
            </a:r>
            <a:r>
              <a:rPr lang="hu-HU" sz="1000" dirty="0" err="1"/>
              <a:t>Psychiat</a:t>
            </a:r>
            <a:r>
              <a:rPr lang="hu-HU" sz="1000" dirty="0"/>
              <a:t>, 2007; 64. 914-920</a:t>
            </a:r>
          </a:p>
          <a:p>
            <a:pPr>
              <a:buNone/>
            </a:pP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2930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</a:t>
            </a:r>
            <a:r>
              <a:rPr lang="hu-HU" b="1" dirty="0" smtClean="0"/>
              <a:t>ő</a:t>
            </a:r>
            <a:r>
              <a:rPr lang="hu-HU" dirty="0" smtClean="0"/>
              <a:t> beavatkozási 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Lelki </a:t>
            </a:r>
            <a:r>
              <a:rPr lang="hu-HU" dirty="0"/>
              <a:t>Elsősegély Telefonszolgálat </a:t>
            </a:r>
            <a:r>
              <a:rPr lang="hu-HU" dirty="0" smtClean="0"/>
              <a:t>(</a:t>
            </a:r>
            <a:r>
              <a:rPr lang="hu-HU" b="1" dirty="0" smtClean="0">
                <a:solidFill>
                  <a:srgbClr val="C00000"/>
                </a:solidFill>
              </a:rPr>
              <a:t>116-123</a:t>
            </a:r>
            <a:r>
              <a:rPr lang="hu-HU" dirty="0" smtClean="0"/>
              <a:t>) és a Kék Vonal (</a:t>
            </a:r>
            <a:r>
              <a:rPr lang="hu-HU" b="1" dirty="0" smtClean="0">
                <a:solidFill>
                  <a:srgbClr val="C00000"/>
                </a:solidFill>
              </a:rPr>
              <a:t>116-111</a:t>
            </a:r>
            <a:r>
              <a:rPr lang="hu-HU" dirty="0" smtClean="0"/>
              <a:t>) elérhetőségének tudatosítása</a:t>
            </a:r>
          </a:p>
          <a:p>
            <a:r>
              <a:rPr lang="hu-HU" dirty="0" smtClean="0"/>
              <a:t>különböző segítők számára végzett TTT továbbképzések (Semmelweis Egyetem)</a:t>
            </a:r>
          </a:p>
          <a:p>
            <a:r>
              <a:rPr lang="hu-HU" dirty="0" smtClean="0"/>
              <a:t>Depresszióval </a:t>
            </a:r>
            <a:r>
              <a:rPr lang="hu-HU" dirty="0"/>
              <a:t>kapcsolatos ismeretek </a:t>
            </a:r>
            <a:r>
              <a:rPr lang="hu-HU" dirty="0" smtClean="0"/>
              <a:t>terjesztése</a:t>
            </a:r>
          </a:p>
          <a:p>
            <a:r>
              <a:rPr lang="hu-HU" dirty="0" smtClean="0"/>
              <a:t>EAAD </a:t>
            </a:r>
            <a:r>
              <a:rPr lang="hu-HU" dirty="0"/>
              <a:t>hazai honlapján fenntartott webes </a:t>
            </a:r>
            <a:r>
              <a:rPr lang="hu-HU" dirty="0" smtClean="0"/>
              <a:t>szolgáltatások</a:t>
            </a:r>
          </a:p>
          <a:p>
            <a:r>
              <a:rPr lang="hu-HU" dirty="0" smtClean="0"/>
              <a:t>helyi </a:t>
            </a:r>
            <a:r>
              <a:rPr lang="hu-HU" dirty="0"/>
              <a:t>kezdeményezések az adott helyen rendelkezésre álló szövetségesek lehetőségei </a:t>
            </a:r>
            <a:r>
              <a:rPr lang="hu-HU" dirty="0" smtClean="0"/>
              <a:t>szerint (járási konferenciák)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3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Járási konferenciák, munkacsoportok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7 járási konferencia + </a:t>
            </a:r>
            <a:r>
              <a:rPr lang="hu-HU" dirty="0" smtClean="0"/>
              <a:t>érzékenyítés + önsegítő eszköz betanítás (</a:t>
            </a:r>
            <a:r>
              <a:rPr lang="hu-HU" dirty="0" err="1" smtClean="0"/>
              <a:t>ifightdepression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Füzesabony-Heves (közösen, </a:t>
            </a:r>
            <a:r>
              <a:rPr lang="hu-HU" dirty="0" err="1" smtClean="0"/>
              <a:t>F.abonyban</a:t>
            </a:r>
            <a:r>
              <a:rPr lang="hu-HU" dirty="0" smtClean="0"/>
              <a:t>): 2 db, 2015.</a:t>
            </a:r>
          </a:p>
          <a:p>
            <a:pPr lvl="1"/>
            <a:r>
              <a:rPr lang="hu-HU" dirty="0" smtClean="0"/>
              <a:t>Eger: 2 db, 2015.</a:t>
            </a:r>
          </a:p>
          <a:p>
            <a:pPr lvl="1"/>
            <a:r>
              <a:rPr lang="hu-HU" dirty="0" smtClean="0"/>
              <a:t>Gyöngyös: 2 db, 2015.</a:t>
            </a:r>
          </a:p>
          <a:p>
            <a:pPr lvl="1"/>
            <a:r>
              <a:rPr lang="hu-HU" dirty="0" smtClean="0"/>
              <a:t>Hatvan: 3 db, 2016</a:t>
            </a:r>
          </a:p>
          <a:p>
            <a:r>
              <a:rPr lang="hu-HU" dirty="0" smtClean="0"/>
              <a:t>Helyi és országos szakemberek is adnak elő</a:t>
            </a:r>
          </a:p>
          <a:p>
            <a:r>
              <a:rPr lang="hu-HU" dirty="0" smtClean="0"/>
              <a:t>Kérésükre tematikus csoportok alakulnak: ifjúságügy, drogügy, szociális; rendszeres ülések</a:t>
            </a:r>
          </a:p>
          <a:p>
            <a:r>
              <a:rPr lang="hu-HU" dirty="0" smtClean="0"/>
              <a:t>Helyi tanfolyamok és problémamegbeszélések hálózati partnerekkel</a:t>
            </a:r>
          </a:p>
          <a:p>
            <a:r>
              <a:rPr lang="hu-HU" dirty="0" smtClean="0"/>
              <a:t>Aktív levelezőlista</a:t>
            </a:r>
          </a:p>
          <a:p>
            <a:r>
              <a:rPr lang="hu-HU" dirty="0" smtClean="0"/>
              <a:t>Számos médiaszereplés helyi televízióban, rádióban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3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Járási konferenciák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536856"/>
              </p:ext>
            </p:extLst>
          </p:nvPr>
        </p:nvGraphicFramePr>
        <p:xfrm>
          <a:off x="628651" y="1628801"/>
          <a:ext cx="2339402" cy="226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2427594"/>
              </p:ext>
            </p:extLst>
          </p:nvPr>
        </p:nvGraphicFramePr>
        <p:xfrm>
          <a:off x="628651" y="4095126"/>
          <a:ext cx="2339402" cy="207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793454"/>
              </p:ext>
            </p:extLst>
          </p:nvPr>
        </p:nvGraphicFramePr>
        <p:xfrm>
          <a:off x="3294088" y="1628802"/>
          <a:ext cx="2788172" cy="216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7282093"/>
              </p:ext>
            </p:extLst>
          </p:nvPr>
        </p:nvGraphicFramePr>
        <p:xfrm>
          <a:off x="3294089" y="3945164"/>
          <a:ext cx="2775991" cy="222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6318354" y="1700808"/>
            <a:ext cx="2439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Általános elégedettség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Pozitív és konstruktív megjegyzések (pl. tematikus munkacsoportok)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Általános siker és optimizmus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Szakemberek széles körét éri 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dirty="0"/>
              <a:t>DE: amint két szervező elköltözik máshová, a program leáll (kivéve Hatvant)</a:t>
            </a:r>
          </a:p>
        </p:txBody>
      </p:sp>
    </p:spTree>
    <p:extLst>
      <p:ext uri="{BB962C8B-B14F-4D97-AF65-F5344CB8AC3E}">
        <p14:creationId xmlns:p14="http://schemas.microsoft.com/office/powerpoint/2010/main" val="14822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6736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Lelki Elsősegély Szolgálat (116-123) hívások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10243" y="5324747"/>
            <a:ext cx="85235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i="1" dirty="0"/>
              <a:t>Forrás:</a:t>
            </a:r>
            <a:r>
              <a:rPr lang="hu-HU" sz="1050" dirty="0"/>
              <a:t> Arnold Petra – Héra Gábor – Mészáros Zoltán – Szabó Ákos: Zárótanulmány a „KRÍZISKEZELŐ SZOLGÁLATOK FEJLESZTÉSE” elnevezésű, EFOP-1.2.4-VEKOP-16-2016-00001 azonosító számú projekt keretében megvalósuló kutatás eredményeiről. Budapest, 2017. Szakmai vezető: </a:t>
            </a:r>
            <a:r>
              <a:rPr lang="hu-HU" sz="1050" dirty="0" err="1"/>
              <a:t>Téglásy</a:t>
            </a:r>
            <a:r>
              <a:rPr lang="hu-HU" sz="1050" dirty="0"/>
              <a:t> Kristóf.</a:t>
            </a:r>
            <a:endParaRPr lang="hu-HU" sz="1050" i="1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99897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648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6025787"/>
            <a:ext cx="79208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/>
              <a:t>Heves megyei program</a:t>
            </a:r>
          </a:p>
          <a:p>
            <a:pPr algn="ctr"/>
            <a:r>
              <a:rPr lang="hu-HU" sz="1350" dirty="0"/>
              <a:t>Beavatkozás éve: 2014-2016.</a:t>
            </a:r>
          </a:p>
          <a:p>
            <a:pPr algn="ctr"/>
            <a:r>
              <a:rPr lang="hu-HU" sz="1350" dirty="0"/>
              <a:t>Terület: Eger, Füzesabony, Hatvan, Gyöngyös, Heves (járási szint)</a:t>
            </a:r>
          </a:p>
        </p:txBody>
      </p:sp>
      <p:sp>
        <p:nvSpPr>
          <p:cNvPr id="7" name="Téglalap 6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22" y="1762731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15" y="1762731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7" y="3753413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52" y="3767752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elé nyíl 7"/>
          <p:cNvSpPr/>
          <p:nvPr/>
        </p:nvSpPr>
        <p:spPr>
          <a:xfrm>
            <a:off x="3597757" y="2244745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felé nyíl 8"/>
          <p:cNvSpPr/>
          <p:nvPr/>
        </p:nvSpPr>
        <p:spPr>
          <a:xfrm>
            <a:off x="6542171" y="2259084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felé nyíl 9"/>
          <p:cNvSpPr/>
          <p:nvPr/>
        </p:nvSpPr>
        <p:spPr>
          <a:xfrm>
            <a:off x="3771900" y="4024180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Lefelé nyíl 10"/>
          <p:cNvSpPr/>
          <p:nvPr/>
        </p:nvSpPr>
        <p:spPr>
          <a:xfrm>
            <a:off x="6758739" y="4587251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341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6025787"/>
            <a:ext cx="756084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/>
              <a:t>Heves megyei program</a:t>
            </a:r>
          </a:p>
          <a:p>
            <a:pPr algn="ctr"/>
            <a:r>
              <a:rPr lang="hu-HU" sz="1350" dirty="0"/>
              <a:t>Beavatkozás éve: 2014-2016.</a:t>
            </a:r>
          </a:p>
          <a:p>
            <a:pPr algn="ctr"/>
            <a:r>
              <a:rPr lang="hu-HU" sz="1350" dirty="0"/>
              <a:t>Terület: Eger, Füzesabony, Hatvan, Gyöngyös, Heves (járási szint)</a:t>
            </a:r>
          </a:p>
        </p:txBody>
      </p:sp>
      <p:sp>
        <p:nvSpPr>
          <p:cNvPr id="7" name="Téglalap 6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0" y="1754814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15" y="1754814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382175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52" y="382175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elé nyíl 7"/>
          <p:cNvSpPr/>
          <p:nvPr/>
        </p:nvSpPr>
        <p:spPr>
          <a:xfrm>
            <a:off x="3555332" y="2112196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felé nyíl 8"/>
          <p:cNvSpPr/>
          <p:nvPr/>
        </p:nvSpPr>
        <p:spPr>
          <a:xfrm>
            <a:off x="6740693" y="1955440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felé nyíl 9"/>
          <p:cNvSpPr/>
          <p:nvPr/>
        </p:nvSpPr>
        <p:spPr>
          <a:xfrm>
            <a:off x="3771901" y="4497682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Lefelé nyíl 10"/>
          <p:cNvSpPr/>
          <p:nvPr/>
        </p:nvSpPr>
        <p:spPr>
          <a:xfrm>
            <a:off x="6939214" y="4367998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9260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850246" y="4437112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350" b="1" dirty="0"/>
              <a:t>Heves megyei program</a:t>
            </a:r>
          </a:p>
          <a:p>
            <a:pPr algn="ctr"/>
            <a:r>
              <a:rPr lang="hu-HU" sz="1350" dirty="0"/>
              <a:t>Beavatkozás éve: 2014-2016.</a:t>
            </a:r>
          </a:p>
          <a:p>
            <a:pPr algn="ctr"/>
            <a:r>
              <a:rPr lang="hu-HU" sz="1350" dirty="0"/>
              <a:t>Terület: Eger, Füzesabony, Hatvan, Gyöngyös, Heves (járási szint)</a:t>
            </a:r>
          </a:p>
        </p:txBody>
      </p:sp>
      <p:sp>
        <p:nvSpPr>
          <p:cNvPr id="7" name="Téglalap 6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81" y="2132856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3" y="2147572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elé nyíl 5"/>
          <p:cNvSpPr/>
          <p:nvPr/>
        </p:nvSpPr>
        <p:spPr>
          <a:xfrm>
            <a:off x="3555332" y="2689712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Lefelé nyíl 7"/>
          <p:cNvSpPr/>
          <p:nvPr/>
        </p:nvSpPr>
        <p:spPr>
          <a:xfrm>
            <a:off x="6830929" y="2626546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22560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763" y="44624"/>
            <a:ext cx="8300475" cy="86409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6. Program: Norvég lelki egészség program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Országos szint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29842" y="2858437"/>
            <a:ext cx="2436498" cy="2593436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Elérhető tudás</a:t>
            </a:r>
            <a:endParaRPr lang="hu-HU" dirty="0"/>
          </a:p>
          <a:p>
            <a:r>
              <a:rPr lang="hu-HU" dirty="0" smtClean="0"/>
              <a:t>Szakpolitikai </a:t>
            </a:r>
            <a:r>
              <a:rPr lang="hu-HU" dirty="0"/>
              <a:t>ajánlások</a:t>
            </a:r>
          </a:p>
          <a:p>
            <a:r>
              <a:rPr lang="hu-HU" dirty="0" smtClean="0"/>
              <a:t>Általános </a:t>
            </a:r>
            <a:r>
              <a:rPr lang="hu-HU" dirty="0"/>
              <a:t>módszertan, </a:t>
            </a:r>
            <a:r>
              <a:rPr lang="hu-HU" dirty="0" smtClean="0"/>
              <a:t>minőség-biztosítási </a:t>
            </a:r>
            <a:r>
              <a:rPr lang="hu-HU" dirty="0"/>
              <a:t>indikátorok</a:t>
            </a:r>
          </a:p>
          <a:p>
            <a:r>
              <a:rPr lang="hu-HU" dirty="0" smtClean="0"/>
              <a:t>Nemzetközi kapcsolat-felvétel</a:t>
            </a:r>
            <a:endParaRPr lang="hu-HU" dirty="0"/>
          </a:p>
          <a:p>
            <a:pPr marL="342900" lvl="1" indent="0">
              <a:buNone/>
            </a:pP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46191" y="2256235"/>
            <a:ext cx="1560431" cy="47982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Helyi szint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6309" y="2736056"/>
            <a:ext cx="2079211" cy="2963466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Helyi </a:t>
            </a:r>
            <a:r>
              <a:rPr lang="hu-HU" dirty="0"/>
              <a:t>hálózatok </a:t>
            </a:r>
            <a:r>
              <a:rPr lang="hu-HU" dirty="0" smtClean="0"/>
              <a:t>csírái</a:t>
            </a:r>
            <a:endParaRPr lang="hu-HU" dirty="0"/>
          </a:p>
          <a:p>
            <a:r>
              <a:rPr lang="hu-HU" dirty="0" smtClean="0"/>
              <a:t>Helyi probléma-térképek</a:t>
            </a:r>
            <a:endParaRPr lang="hu-HU" dirty="0"/>
          </a:p>
          <a:p>
            <a:r>
              <a:rPr lang="hu-HU" dirty="0" smtClean="0"/>
              <a:t>Helyi tudásbázis</a:t>
            </a:r>
          </a:p>
          <a:p>
            <a:r>
              <a:rPr lang="hu-HU" dirty="0" smtClean="0"/>
              <a:t>Helyi események</a:t>
            </a:r>
            <a:endParaRPr lang="hu-HU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88" y="2736057"/>
            <a:ext cx="3640226" cy="2260980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93928" y="202584"/>
            <a:ext cx="3956145" cy="857250"/>
          </a:xfrm>
        </p:spPr>
        <p:txBody>
          <a:bodyPr/>
          <a:lstStyle/>
          <a:p>
            <a:pPr algn="ctr"/>
            <a:r>
              <a:rPr lang="hu-HU" dirty="0" smtClean="0"/>
              <a:t>Feladatok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27559"/>
              </p:ext>
            </p:extLst>
          </p:nvPr>
        </p:nvGraphicFramePr>
        <p:xfrm>
          <a:off x="683568" y="1556792"/>
          <a:ext cx="8064896" cy="428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78" y="3085348"/>
            <a:ext cx="1077676" cy="12281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5" y="1714501"/>
            <a:ext cx="2021133" cy="126156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09" y="1673752"/>
            <a:ext cx="1973014" cy="113066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42" y="4597590"/>
            <a:ext cx="2250281" cy="1143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92" y="4654804"/>
            <a:ext cx="1010470" cy="1345946"/>
          </a:xfrm>
          <a:prstGeom prst="rect">
            <a:avLst/>
          </a:prstGeom>
        </p:spPr>
      </p:pic>
      <p:pic>
        <p:nvPicPr>
          <p:cNvPr id="13" name="Tartalom hely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52234" y="205979"/>
            <a:ext cx="3980006" cy="857250"/>
          </a:xfrm>
        </p:spPr>
        <p:txBody>
          <a:bodyPr/>
          <a:lstStyle/>
          <a:p>
            <a:pPr algn="ctr"/>
            <a:r>
              <a:rPr lang="hu-HU" dirty="0" smtClean="0"/>
              <a:t>Tudásalap – Oktatás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3480955" cy="3310108"/>
          </a:xfrm>
        </p:spPr>
        <p:txBody>
          <a:bodyPr>
            <a:noAutofit/>
          </a:bodyPr>
          <a:lstStyle/>
          <a:p>
            <a:r>
              <a:rPr lang="hu-HU" sz="1800" dirty="0"/>
              <a:t>Alapvető információk</a:t>
            </a:r>
          </a:p>
          <a:p>
            <a:pPr lvl="1"/>
            <a:r>
              <a:rPr lang="hu-HU" sz="1600" dirty="0"/>
              <a:t>Depresszió, öngyilkosság</a:t>
            </a:r>
          </a:p>
          <a:p>
            <a:pPr lvl="1"/>
            <a:r>
              <a:rPr lang="hu-HU" sz="1600" dirty="0"/>
              <a:t>Kockázatkezelés</a:t>
            </a:r>
          </a:p>
          <a:p>
            <a:pPr lvl="1"/>
            <a:r>
              <a:rPr lang="hu-HU" sz="1600" dirty="0" err="1"/>
              <a:t>Demenciák</a:t>
            </a:r>
            <a:endParaRPr lang="hu-HU" sz="1600" dirty="0"/>
          </a:p>
          <a:p>
            <a:pPr lvl="1"/>
            <a:r>
              <a:rPr lang="hu-HU" sz="1600" dirty="0"/>
              <a:t>Stressz, </a:t>
            </a:r>
            <a:r>
              <a:rPr lang="hu-HU" sz="1600" dirty="0" err="1"/>
              <a:t>stresszmegelőzés</a:t>
            </a:r>
            <a:r>
              <a:rPr lang="hu-HU" sz="1600" dirty="0"/>
              <a:t>, </a:t>
            </a:r>
            <a:r>
              <a:rPr lang="hu-HU" sz="1600" dirty="0" err="1"/>
              <a:t>stresszkezelés</a:t>
            </a:r>
            <a:endParaRPr lang="hu-HU" sz="1600" dirty="0"/>
          </a:p>
          <a:p>
            <a:r>
              <a:rPr lang="hu-HU" sz="1800" dirty="0"/>
              <a:t>31 oktatási esemény, 286 fő</a:t>
            </a:r>
          </a:p>
          <a:p>
            <a:r>
              <a:rPr lang="hu-HU" sz="1800" dirty="0" err="1"/>
              <a:t>lelkiegeszseg.antsz.hu</a:t>
            </a:r>
            <a:endParaRPr lang="hu-HU" sz="1800" dirty="0"/>
          </a:p>
          <a:p>
            <a:r>
              <a:rPr lang="hu-HU" sz="1800" dirty="0"/>
              <a:t>12 féle kiadvány</a:t>
            </a:r>
          </a:p>
          <a:p>
            <a:r>
              <a:rPr lang="hu-HU" sz="1800" dirty="0"/>
              <a:t>2-féle oktatófilm</a:t>
            </a:r>
          </a:p>
          <a:p>
            <a:r>
              <a:rPr lang="hu-HU" sz="1800" dirty="0"/>
              <a:t>1 féle </a:t>
            </a:r>
            <a:r>
              <a:rPr lang="hu-HU" sz="1800" dirty="0" err="1"/>
              <a:t>vírusvideó</a:t>
            </a:r>
            <a:endParaRPr lang="hu-HU" sz="1800" dirty="0"/>
          </a:p>
          <a:p>
            <a:r>
              <a:rPr lang="hu-HU" sz="1800" dirty="0"/>
              <a:t>4 LEK munkatárs: Lelki Elsősegély tréning (UK)</a:t>
            </a:r>
          </a:p>
          <a:p>
            <a:r>
              <a:rPr lang="hu-HU" sz="1800" dirty="0"/>
              <a:t>9 fő: tanulmányút Norvégiában</a:t>
            </a:r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41" y="1988840"/>
            <a:ext cx="4012783" cy="3433537"/>
          </a:xfrm>
        </p:spPr>
      </p:pic>
      <p:pic>
        <p:nvPicPr>
          <p:cNvPr id="5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994172"/>
          </a:xfrm>
        </p:spPr>
        <p:txBody>
          <a:bodyPr/>
          <a:lstStyle/>
          <a:p>
            <a:r>
              <a:rPr lang="hu-HU" dirty="0" smtClean="0"/>
              <a:t>Hatékony prevenció – Center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Diseases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and </a:t>
            </a:r>
            <a:r>
              <a:rPr lang="hu-HU" dirty="0" err="1" smtClean="0"/>
              <a:t>Prevention</a:t>
            </a:r>
            <a:r>
              <a:rPr lang="hu-HU" dirty="0" smtClean="0"/>
              <a:t> (CDC), 2018.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29193"/>
              </p:ext>
            </p:extLst>
          </p:nvPr>
        </p:nvGraphicFramePr>
        <p:xfrm>
          <a:off x="337279" y="1412776"/>
          <a:ext cx="8521909" cy="5184575"/>
        </p:xfrm>
        <a:graphic>
          <a:graphicData uri="http://schemas.openxmlformats.org/drawingml/2006/table">
            <a:tbl>
              <a:tblPr/>
              <a:tblGrid>
                <a:gridCol w="3001781">
                  <a:extLst>
                    <a:ext uri="{9D8B030D-6E8A-4147-A177-3AD203B41FA5}">
                      <a16:colId xmlns:a16="http://schemas.microsoft.com/office/drawing/2014/main" val="3339071282"/>
                    </a:ext>
                  </a:extLst>
                </a:gridCol>
                <a:gridCol w="5520128">
                  <a:extLst>
                    <a:ext uri="{9D8B030D-6E8A-4147-A177-3AD203B41FA5}">
                      <a16:colId xmlns:a16="http://schemas.microsoft.com/office/drawing/2014/main" val="965790763"/>
                    </a:ext>
                  </a:extLst>
                </a:gridCol>
              </a:tblGrid>
              <a:tr h="282204">
                <a:tc>
                  <a:txBody>
                    <a:bodyPr/>
                    <a:lstStyle/>
                    <a:p>
                      <a:r>
                        <a:rPr lang="hu-HU" sz="1400" b="1" dirty="0" smtClean="0">
                          <a:effectLst/>
                        </a:rPr>
                        <a:t>Stratégia</a:t>
                      </a:r>
                      <a:endParaRPr lang="hu-HU" sz="1400" b="1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 smtClean="0">
                          <a:effectLst/>
                        </a:rPr>
                        <a:t>Módszer</a:t>
                      </a:r>
                      <a:endParaRPr lang="hu-HU" sz="1400" b="1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65155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Gazdasági biztonság</a:t>
                      </a:r>
                      <a:endParaRPr lang="hu-HU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Létbiztonság megteremtése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Lakhatási problémák kezelése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430516"/>
                  </a:ext>
                </a:extLst>
              </a:tr>
              <a:tr h="96892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Az öngyilkossági krízis ellátórendszerének erősítése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Pszichiátriai problémák érintése az</a:t>
                      </a:r>
                      <a:r>
                        <a:rPr lang="hu-HU" sz="1400" baseline="0" dirty="0" smtClean="0">
                          <a:effectLst/>
                        </a:rPr>
                        <a:t> egészséget érintő szakpolitikai dokumentumokban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Ellátási hiányok csökkentése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Az ellátórendszerek változása közben ügyelni a biztonságra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70183"/>
                  </a:ext>
                </a:extLst>
              </a:tr>
              <a:tr h="920087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Védő környezet</a:t>
                      </a:r>
                      <a:endParaRPr lang="hu-HU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Halálos eszközök elérhetőségének csökkentése a kockázati csoportokban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Szervezeti szabályzók és kultúra javítása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Alkoholfogyasztás csökkentése a közösségekben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68119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Társas kötődések erősítése</a:t>
                      </a:r>
                      <a:endParaRPr lang="hu-HU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Társas normákat erősítő programok</a:t>
                      </a:r>
                      <a:endParaRPr lang="hu-HU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Közösségi </a:t>
                      </a:r>
                      <a:r>
                        <a:rPr lang="hu-HU" sz="1400" dirty="0" err="1" smtClean="0">
                          <a:effectLst/>
                        </a:rPr>
                        <a:t>bevonódást</a:t>
                      </a:r>
                      <a:r>
                        <a:rPr lang="hu-HU" sz="1400" dirty="0" smtClean="0">
                          <a:effectLst/>
                        </a:rPr>
                        <a:t> szolgáló tevékenységek</a:t>
                      </a:r>
                      <a:endParaRPr lang="hu-HU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241694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hu-HU" sz="1400" dirty="0" err="1" smtClean="0">
                          <a:effectLst/>
                        </a:rPr>
                        <a:t>Megjküzdő</a:t>
                      </a:r>
                      <a:r>
                        <a:rPr lang="hu-HU" sz="1400" dirty="0" smtClean="0">
                          <a:effectLst/>
                        </a:rPr>
                        <a:t> és problémamegoldó készségek oktatása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Társas-érzelmi tanulási programok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Szülői készségeket és</a:t>
                      </a:r>
                      <a:r>
                        <a:rPr lang="hu-HU" sz="1400" baseline="0" dirty="0" smtClean="0">
                          <a:effectLst/>
                        </a:rPr>
                        <a:t> családi kohéziót erősítő programok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202868"/>
                  </a:ext>
                </a:extLst>
              </a:tr>
              <a:tr h="96892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Kockázatnak kitett személyek felkutatása és támogatása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Kapuőr-képzés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Krízisintervenció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Kockázatnak kitettek kezelése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Ismételt kísérletek</a:t>
                      </a:r>
                      <a:r>
                        <a:rPr lang="hu-HU" sz="1400" baseline="0" dirty="0" smtClean="0">
                          <a:effectLst/>
                        </a:rPr>
                        <a:t> megelőzésére irányuló kezelés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476611"/>
                  </a:ext>
                </a:extLst>
              </a:tr>
              <a:tr h="51111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hu-HU" sz="1400" dirty="0" smtClean="0">
                          <a:effectLst/>
                        </a:rPr>
                        <a:t>Ártalomcsökkentés és jövőbeli kockázatok kezelése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err="1" smtClean="0">
                          <a:effectLst/>
                        </a:rPr>
                        <a:t>Posztvenció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 smtClean="0">
                          <a:effectLst/>
                        </a:rPr>
                        <a:t>Felelős tájékoztatás és tudósítás az öngyilkosságról</a:t>
                      </a:r>
                      <a:endParaRPr lang="en-US" sz="1400" dirty="0">
                        <a:effectLst/>
                      </a:endParaRPr>
                    </a:p>
                  </a:txBody>
                  <a:tcPr marL="42579" marR="42579" marT="21290" marB="21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331181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5487788"/>
            <a:ext cx="679420" cy="5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729" y="377498"/>
            <a:ext cx="4237075" cy="46166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ctr"/>
            <a:r>
              <a:rPr lang="en-US" spc="2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Oktatás</a:t>
            </a:r>
            <a:endParaRPr lang="en-US" spc="2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Jobb oldali kapcsos zárójel 24"/>
          <p:cNvSpPr/>
          <p:nvPr/>
        </p:nvSpPr>
        <p:spPr>
          <a:xfrm rot="5400000">
            <a:off x="4340838" y="1664888"/>
            <a:ext cx="332185" cy="3776663"/>
          </a:xfrm>
          <a:prstGeom prst="rightBrace">
            <a:avLst>
              <a:gd name="adj1" fmla="val 7311"/>
              <a:gd name="adj2" fmla="val 50407"/>
            </a:avLst>
          </a:prstGeom>
          <a:ln w="444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sz="1350"/>
          </a:p>
        </p:txBody>
      </p:sp>
      <p:sp>
        <p:nvSpPr>
          <p:cNvPr id="20" name="Szövegdoboz 25"/>
          <p:cNvSpPr txBox="1"/>
          <p:nvPr/>
        </p:nvSpPr>
        <p:spPr>
          <a:xfrm>
            <a:off x="3465728" y="3745252"/>
            <a:ext cx="2076450" cy="34624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650" b="1" dirty="0">
                <a:solidFill>
                  <a:schemeClr val="bg1"/>
                </a:solidFill>
              </a:rPr>
              <a:t>LEK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948276" y="1823914"/>
            <a:ext cx="1395413" cy="1472726"/>
            <a:chOff x="1123320" y="991172"/>
            <a:chExt cx="1860550" cy="1963635"/>
          </a:xfrm>
        </p:grpSpPr>
        <p:sp>
          <p:nvSpPr>
            <p:cNvPr id="5" name="Szövegdoboz 2"/>
            <p:cNvSpPr txBox="1">
              <a:spLocks noChangeArrowheads="1"/>
            </p:cNvSpPr>
            <p:nvPr/>
          </p:nvSpPr>
          <p:spPr bwMode="auto">
            <a:xfrm>
              <a:off x="1123320" y="1519429"/>
              <a:ext cx="18605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275" b="1" dirty="0"/>
                <a:t>Prezentációs készségek</a:t>
              </a:r>
            </a:p>
          </p:txBody>
        </p:sp>
        <p:sp>
          <p:nvSpPr>
            <p:cNvPr id="8" name="Szövegdoboz 2047"/>
            <p:cNvSpPr txBox="1">
              <a:spLocks noChangeArrowheads="1"/>
            </p:cNvSpPr>
            <p:nvPr/>
          </p:nvSpPr>
          <p:spPr bwMode="auto">
            <a:xfrm>
              <a:off x="1895298" y="991172"/>
              <a:ext cx="4127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425" b="1" dirty="0"/>
                <a:t>I.</a:t>
              </a:r>
            </a:p>
          </p:txBody>
        </p:sp>
        <p:sp>
          <p:nvSpPr>
            <p:cNvPr id="13" name="Szövegdoboz 2051"/>
            <p:cNvSpPr txBox="1">
              <a:spLocks noChangeArrowheads="1"/>
            </p:cNvSpPr>
            <p:nvPr/>
          </p:nvSpPr>
          <p:spPr bwMode="auto">
            <a:xfrm>
              <a:off x="1212220" y="2224222"/>
              <a:ext cx="170973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050" dirty="0"/>
                <a:t>3x8x45 perc tréning</a:t>
              </a:r>
            </a:p>
          </p:txBody>
        </p:sp>
        <p:sp>
          <p:nvSpPr>
            <p:cNvPr id="21" name="Lekerekített téglalap 26"/>
            <p:cNvSpPr/>
            <p:nvPr/>
          </p:nvSpPr>
          <p:spPr>
            <a:xfrm>
              <a:off x="1185233" y="1449520"/>
              <a:ext cx="1736725" cy="15052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35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4220" y="1828347"/>
            <a:ext cx="1439466" cy="1559823"/>
            <a:chOff x="3571245" y="997083"/>
            <a:chExt cx="1919288" cy="2079763"/>
          </a:xfrm>
        </p:grpSpPr>
        <p:sp>
          <p:nvSpPr>
            <p:cNvPr id="6" name="Szövegdoboz 4"/>
            <p:cNvSpPr txBox="1">
              <a:spLocks noChangeArrowheads="1"/>
            </p:cNvSpPr>
            <p:nvPr/>
          </p:nvSpPr>
          <p:spPr bwMode="auto">
            <a:xfrm>
              <a:off x="3705842" y="1521692"/>
              <a:ext cx="1722439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275" b="1" dirty="0"/>
                <a:t>Tudásátadás</a:t>
              </a:r>
            </a:p>
          </p:txBody>
        </p:sp>
        <p:sp>
          <p:nvSpPr>
            <p:cNvPr id="9" name="Szövegdoboz 40"/>
            <p:cNvSpPr txBox="1">
              <a:spLocks noChangeArrowheads="1"/>
            </p:cNvSpPr>
            <p:nvPr/>
          </p:nvSpPr>
          <p:spPr bwMode="auto">
            <a:xfrm>
              <a:off x="4093533" y="997083"/>
              <a:ext cx="971551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425" b="1" dirty="0"/>
                <a:t>II.</a:t>
              </a:r>
            </a:p>
          </p:txBody>
        </p:sp>
        <p:sp>
          <p:nvSpPr>
            <p:cNvPr id="11" name="Szövegdoboz 2048"/>
            <p:cNvSpPr txBox="1">
              <a:spLocks noChangeArrowheads="1"/>
            </p:cNvSpPr>
            <p:nvPr/>
          </p:nvSpPr>
          <p:spPr bwMode="auto">
            <a:xfrm>
              <a:off x="3750633" y="1953462"/>
              <a:ext cx="1604963" cy="112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975" dirty="0"/>
                <a:t>2x8x45 perc frontális oktatás: LEK, helyi egészségügyi dolgozók</a:t>
              </a:r>
            </a:p>
          </p:txBody>
        </p:sp>
        <p:sp>
          <p:nvSpPr>
            <p:cNvPr id="22" name="Lekerekített téglalap 27"/>
            <p:cNvSpPr/>
            <p:nvPr/>
          </p:nvSpPr>
          <p:spPr>
            <a:xfrm>
              <a:off x="3571245" y="1459725"/>
              <a:ext cx="1919288" cy="1525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35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67789" y="1819923"/>
            <a:ext cx="1454944" cy="1491942"/>
            <a:chOff x="6082669" y="985852"/>
            <a:chExt cx="1939925" cy="1989256"/>
          </a:xfrm>
        </p:grpSpPr>
        <p:sp>
          <p:nvSpPr>
            <p:cNvPr id="7" name="Szövegdoboz 9"/>
            <p:cNvSpPr txBox="1">
              <a:spLocks noChangeArrowheads="1"/>
            </p:cNvSpPr>
            <p:nvPr/>
          </p:nvSpPr>
          <p:spPr bwMode="auto">
            <a:xfrm>
              <a:off x="6217608" y="1519429"/>
              <a:ext cx="1670050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275" b="1" dirty="0"/>
                <a:t>Érzékenyítés</a:t>
              </a:r>
            </a:p>
          </p:txBody>
        </p:sp>
        <p:sp>
          <p:nvSpPr>
            <p:cNvPr id="10" name="Szövegdoboz 41"/>
            <p:cNvSpPr txBox="1">
              <a:spLocks noChangeArrowheads="1"/>
            </p:cNvSpPr>
            <p:nvPr/>
          </p:nvSpPr>
          <p:spPr bwMode="auto">
            <a:xfrm>
              <a:off x="6615300" y="985852"/>
              <a:ext cx="971550" cy="41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425" b="1"/>
                <a:t>III.</a:t>
              </a:r>
            </a:p>
          </p:txBody>
        </p:sp>
        <p:sp>
          <p:nvSpPr>
            <p:cNvPr id="12" name="Szövegdoboz 2050"/>
            <p:cNvSpPr txBox="1">
              <a:spLocks noChangeArrowheads="1"/>
            </p:cNvSpPr>
            <p:nvPr/>
          </p:nvSpPr>
          <p:spPr bwMode="auto">
            <a:xfrm>
              <a:off x="6082669" y="2125485"/>
              <a:ext cx="1939925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hu-HU" altLang="hu-HU" sz="1050" dirty="0"/>
                <a:t>8x45 perc</a:t>
              </a:r>
            </a:p>
            <a:p>
              <a:pPr algn="ctr"/>
              <a:r>
                <a:rPr lang="hu-HU" altLang="hu-HU" sz="1050" dirty="0"/>
                <a:t>feldolgozás</a:t>
              </a:r>
            </a:p>
          </p:txBody>
        </p:sp>
        <p:sp>
          <p:nvSpPr>
            <p:cNvPr id="23" name="Lekerekített téglalap 28"/>
            <p:cNvSpPr/>
            <p:nvPr/>
          </p:nvSpPr>
          <p:spPr>
            <a:xfrm>
              <a:off x="6184270" y="1449521"/>
              <a:ext cx="1736725" cy="15255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35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3184" y="3946580"/>
            <a:ext cx="4506515" cy="657199"/>
            <a:chOff x="1569862" y="3821395"/>
            <a:chExt cx="6008687" cy="876265"/>
          </a:xfrm>
        </p:grpSpPr>
        <p:cxnSp>
          <p:nvCxnSpPr>
            <p:cNvPr id="14" name="Egyenes összekötő nyíllal 15"/>
            <p:cNvCxnSpPr/>
            <p:nvPr/>
          </p:nvCxnSpPr>
          <p:spPr>
            <a:xfrm flipH="1">
              <a:off x="2067089" y="4061072"/>
              <a:ext cx="937873" cy="63658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6"/>
            <p:cNvCxnSpPr/>
            <p:nvPr/>
          </p:nvCxnSpPr>
          <p:spPr>
            <a:xfrm flipH="1">
              <a:off x="4567062" y="4124573"/>
              <a:ext cx="0" cy="57308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nyíllal 17"/>
            <p:cNvCxnSpPr/>
            <p:nvPr/>
          </p:nvCxnSpPr>
          <p:spPr>
            <a:xfrm>
              <a:off x="6082669" y="4061072"/>
              <a:ext cx="898302" cy="63658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1"/>
            <p:cNvSpPr txBox="1">
              <a:spLocks noChangeArrowheads="1"/>
            </p:cNvSpPr>
            <p:nvPr/>
          </p:nvSpPr>
          <p:spPr bwMode="auto">
            <a:xfrm rot="20185510">
              <a:off x="1569862" y="3821395"/>
              <a:ext cx="1628775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hu-HU" altLang="x-none" sz="1125" dirty="0"/>
                <a:t>Helyi oktatás</a:t>
              </a:r>
              <a:endParaRPr lang="en-GB" altLang="x-none" sz="1125" dirty="0"/>
            </a:p>
          </p:txBody>
        </p:sp>
        <p:sp>
          <p:nvSpPr>
            <p:cNvPr id="25" name="Szövegdoboz 41"/>
            <p:cNvSpPr txBox="1">
              <a:spLocks noChangeArrowheads="1"/>
            </p:cNvSpPr>
            <p:nvPr/>
          </p:nvSpPr>
          <p:spPr bwMode="auto">
            <a:xfrm rot="1338200">
              <a:off x="6165674" y="3830920"/>
              <a:ext cx="141287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hu-HU" altLang="x-none" sz="1125" dirty="0"/>
                <a:t>Helyi oktatás</a:t>
              </a:r>
            </a:p>
          </p:txBody>
        </p:sp>
      </p:grpSp>
      <p:sp>
        <p:nvSpPr>
          <p:cNvPr id="30" name="Szövegdoboz 35"/>
          <p:cNvSpPr txBox="1"/>
          <p:nvPr/>
        </p:nvSpPr>
        <p:spPr>
          <a:xfrm>
            <a:off x="3465728" y="1448061"/>
            <a:ext cx="2076450" cy="34624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1650" b="1" dirty="0"/>
              <a:t>MK + </a:t>
            </a:r>
            <a:r>
              <a:rPr lang="hu-HU" sz="1650" b="1" dirty="0" err="1"/>
              <a:t>SzTH</a:t>
            </a:r>
            <a:endParaRPr lang="hu-HU" sz="165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1738623" y="4684529"/>
            <a:ext cx="5603289" cy="993228"/>
            <a:chOff x="843782" y="4805327"/>
            <a:chExt cx="7471052" cy="1324304"/>
          </a:xfrm>
        </p:grpSpPr>
        <p:sp>
          <p:nvSpPr>
            <p:cNvPr id="31" name="Oval 30"/>
            <p:cNvSpPr/>
            <p:nvPr/>
          </p:nvSpPr>
          <p:spPr>
            <a:xfrm>
              <a:off x="843782" y="4805327"/>
              <a:ext cx="1699534" cy="1324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Helyi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érdekhordozók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29541" y="4805328"/>
              <a:ext cx="1699534" cy="1324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Helyi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érdekhordozók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15300" y="4805328"/>
              <a:ext cx="1699534" cy="13243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Helyi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 err="1">
                  <a:solidFill>
                    <a:schemeClr val="bg1"/>
                  </a:solidFill>
                </a:rPr>
                <a:t>érdekhordozók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2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72218"/>
              </p:ext>
            </p:extLst>
          </p:nvPr>
        </p:nvGraphicFramePr>
        <p:xfrm>
          <a:off x="1485900" y="1628800"/>
          <a:ext cx="6172200" cy="359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ím 5"/>
          <p:cNvSpPr txBox="1">
            <a:spLocks/>
          </p:cNvSpPr>
          <p:nvPr/>
        </p:nvSpPr>
        <p:spPr>
          <a:xfrm>
            <a:off x="467545" y="17242"/>
            <a:ext cx="8208911" cy="544409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400" b="1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Attitűdváltozás standardizált kérdőívvel</a:t>
            </a:r>
          </a:p>
        </p:txBody>
      </p:sp>
      <p:sp>
        <p:nvSpPr>
          <p:cNvPr id="2" name="Téglalap 1"/>
          <p:cNvSpPr/>
          <p:nvPr/>
        </p:nvSpPr>
        <p:spPr>
          <a:xfrm>
            <a:off x="1485901" y="5221432"/>
            <a:ext cx="63072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350" dirty="0"/>
              <a:t>Szignifikáns változás előtte-utána, előtte – 1 héttel, valamint előtte – 3 hónappal utána a következőkön: </a:t>
            </a:r>
            <a:r>
              <a:rPr lang="hu-HU" sz="1350" dirty="0" err="1"/>
              <a:t>Depression</a:t>
            </a:r>
            <a:r>
              <a:rPr lang="hu-HU" sz="1350" dirty="0"/>
              <a:t> Stigma </a:t>
            </a:r>
            <a:r>
              <a:rPr lang="hu-HU" sz="1350" dirty="0" err="1"/>
              <a:t>Scale</a:t>
            </a:r>
            <a:r>
              <a:rPr lang="hu-HU" sz="1350" dirty="0"/>
              <a:t> (</a:t>
            </a:r>
            <a:r>
              <a:rPr lang="hu-HU" sz="1350" dirty="0" err="1"/>
              <a:t>Griffiths</a:t>
            </a:r>
            <a:r>
              <a:rPr lang="hu-HU" sz="1350" dirty="0"/>
              <a:t> et </a:t>
            </a:r>
            <a:r>
              <a:rPr lang="hu-HU" sz="1350" dirty="0" err="1"/>
              <a:t>al</a:t>
            </a:r>
            <a:r>
              <a:rPr lang="hu-HU" sz="1350" dirty="0"/>
              <a:t>, 2004.), </a:t>
            </a:r>
            <a:r>
              <a:rPr lang="hu-HU" sz="1350" dirty="0" err="1"/>
              <a:t>Stigmatization</a:t>
            </a:r>
            <a:r>
              <a:rPr lang="hu-HU" sz="1350" dirty="0"/>
              <a:t> of </a:t>
            </a:r>
            <a:r>
              <a:rPr lang="hu-HU" sz="1350" dirty="0" err="1"/>
              <a:t>People</a:t>
            </a:r>
            <a:r>
              <a:rPr lang="hu-HU" sz="1350" dirty="0"/>
              <a:t> </a:t>
            </a:r>
            <a:r>
              <a:rPr lang="hu-HU" sz="1350" dirty="0" err="1"/>
              <a:t>with</a:t>
            </a:r>
            <a:r>
              <a:rPr lang="hu-HU" sz="1350" dirty="0"/>
              <a:t> </a:t>
            </a:r>
            <a:r>
              <a:rPr lang="hu-HU" sz="1350" dirty="0" err="1"/>
              <a:t>Mental</a:t>
            </a:r>
            <a:r>
              <a:rPr lang="hu-HU" sz="1350" dirty="0"/>
              <a:t> </a:t>
            </a:r>
            <a:r>
              <a:rPr lang="hu-HU" sz="1350" dirty="0" err="1"/>
              <a:t>Illnesses</a:t>
            </a:r>
            <a:r>
              <a:rPr lang="hu-HU" sz="1350" dirty="0"/>
              <a:t>, IPQ-R (Morris 1999)</a:t>
            </a:r>
            <a:endParaRPr lang="fr-FR" sz="1350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647564" y="332656"/>
            <a:ext cx="7848872" cy="544409"/>
          </a:xfrm>
        </p:spPr>
        <p:txBody>
          <a:bodyPr>
            <a:normAutofit fontScale="90000"/>
          </a:bodyPr>
          <a:lstStyle/>
          <a:p>
            <a:r>
              <a:rPr lang="hu-HU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 elégedettség (5 pontból)</a:t>
            </a:r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077996"/>
              </p:ext>
            </p:extLst>
          </p:nvPr>
        </p:nvGraphicFramePr>
        <p:xfrm>
          <a:off x="791580" y="1700808"/>
          <a:ext cx="7560840" cy="394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12" y="885705"/>
            <a:ext cx="417023" cy="2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72" y="1753713"/>
            <a:ext cx="6301667" cy="3979543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260919" y="6021288"/>
            <a:ext cx="5251730" cy="49940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13" tIns="7256" rIns="14513" bIns="7256" numCol="1">
            <a:spAutoFit/>
          </a:bodyPr>
          <a:lstStyle/>
          <a:p>
            <a:pPr algn="just" defTabSz="685060">
              <a:defRPr/>
            </a:pPr>
            <a:r>
              <a:rPr lang="hu-HU" sz="1050" b="1" dirty="0"/>
              <a:t>Problématérkép</a:t>
            </a:r>
          </a:p>
          <a:p>
            <a:pPr algn="just" defTabSz="685060">
              <a:defRPr/>
            </a:pPr>
            <a:r>
              <a:rPr lang="hu-HU" sz="1050" dirty="0"/>
              <a:t>Országos statisztikák és helyi interjúk</a:t>
            </a:r>
          </a:p>
          <a:p>
            <a:pPr marL="123830" indent="-123830" algn="just" defTabSz="685060">
              <a:buFontTx/>
              <a:buChar char="-"/>
              <a:defRPr/>
            </a:pPr>
            <a:r>
              <a:rPr lang="hu-HU" sz="1050" b="1" dirty="0"/>
              <a:t>A mentális egészségtudatosság hiánya és a megbélyegzés általános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5686996" y="5685210"/>
            <a:ext cx="2831387" cy="9841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13" tIns="7256" rIns="14513" bIns="7256" numCol="1">
            <a:spAutoFit/>
          </a:bodyPr>
          <a:lstStyle/>
          <a:p>
            <a:pPr algn="just" defTabSz="685060">
              <a:defRPr/>
            </a:pPr>
            <a:r>
              <a:rPr lang="hu-HU" sz="1050" b="1" dirty="0"/>
              <a:t>Helyi jó gyakorlatok: </a:t>
            </a:r>
            <a:endParaRPr lang="hu-HU" sz="1050" dirty="0"/>
          </a:p>
          <a:p>
            <a:pPr algn="just" defTabSz="685060">
              <a:defRPr/>
            </a:pPr>
            <a:r>
              <a:rPr lang="hu-HU" sz="1050" dirty="0"/>
              <a:t>26 gyakorlat gyűlt össze, ebből:</a:t>
            </a:r>
          </a:p>
          <a:p>
            <a:pPr marL="123830" indent="-123830" algn="just" defTabSz="685060">
              <a:buFont typeface="Arial" pitchFamily="34" charset="0"/>
              <a:buChar char="•"/>
              <a:defRPr/>
            </a:pPr>
            <a:r>
              <a:rPr lang="hu-HU" sz="1050" dirty="0"/>
              <a:t>21 bizonyítékokon alapuló</a:t>
            </a:r>
          </a:p>
          <a:p>
            <a:pPr marL="123830" indent="-123830" algn="just" defTabSz="685060">
              <a:buFont typeface="Arial" pitchFamily="34" charset="0"/>
              <a:buChar char="•"/>
              <a:defRPr/>
            </a:pPr>
            <a:r>
              <a:rPr lang="hu-HU" sz="1050" dirty="0"/>
              <a:t>20 esetben lezajlott a pilot</a:t>
            </a:r>
          </a:p>
          <a:p>
            <a:pPr marL="123830" indent="-123830" algn="just" defTabSz="685060">
              <a:buFont typeface="Arial" pitchFamily="34" charset="0"/>
              <a:buChar char="•"/>
              <a:defRPr/>
            </a:pPr>
            <a:r>
              <a:rPr lang="hu-HU" sz="1050" dirty="0"/>
              <a:t>Hatékonyságmérés 1 esetben</a:t>
            </a:r>
          </a:p>
          <a:p>
            <a:pPr marL="123830" indent="-123830" algn="just" defTabSz="685060">
              <a:buFont typeface="Arial" pitchFamily="34" charset="0"/>
              <a:buChar char="•"/>
              <a:defRPr/>
            </a:pPr>
            <a:r>
              <a:rPr lang="hu-HU" sz="1050" dirty="0" err="1"/>
              <a:t>Disszemináció</a:t>
            </a:r>
            <a:r>
              <a:rPr lang="hu-HU" sz="1050" dirty="0"/>
              <a:t> sehol nem történt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22631" y="1187988"/>
            <a:ext cx="2765519" cy="13073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513" tIns="7256" rIns="14513" bIns="7256" numCol="1">
            <a:spAutoFit/>
          </a:bodyPr>
          <a:lstStyle/>
          <a:p>
            <a:pPr algn="just" defTabSz="685060">
              <a:defRPr/>
            </a:pPr>
            <a:r>
              <a:rPr lang="hu-HU" sz="1200" b="1" dirty="0"/>
              <a:t>Helyi hálózatok</a:t>
            </a:r>
            <a:endParaRPr lang="hu-HU" sz="1200" dirty="0"/>
          </a:p>
          <a:p>
            <a:pPr algn="just" defTabSz="685060">
              <a:defRPr/>
            </a:pPr>
            <a:r>
              <a:rPr lang="hu-HU" sz="1200" dirty="0"/>
              <a:t>Összesen 196 partner került azonosításra</a:t>
            </a:r>
          </a:p>
          <a:p>
            <a:pPr algn="just" defTabSz="685060">
              <a:defRPr/>
            </a:pPr>
            <a:r>
              <a:rPr lang="hu-HU" sz="1200" dirty="0"/>
              <a:t>Összesen 31 hálózatépítő esemény</a:t>
            </a:r>
          </a:p>
          <a:p>
            <a:pPr algn="just" defTabSz="685060">
              <a:defRPr/>
            </a:pPr>
            <a:r>
              <a:rPr lang="hu-HU" sz="1200" dirty="0"/>
              <a:t>A helyi hálózat érzékenysége és attitűdjei szignifikáns mértékben változtak</a:t>
            </a:r>
          </a:p>
        </p:txBody>
      </p:sp>
      <p:sp>
        <p:nvSpPr>
          <p:cNvPr id="10" name="Ellipszis 9"/>
          <p:cNvSpPr/>
          <p:nvPr/>
        </p:nvSpPr>
        <p:spPr>
          <a:xfrm>
            <a:off x="5634308" y="1865376"/>
            <a:ext cx="131338" cy="159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28" name="Ellipszis 27"/>
          <p:cNvSpPr/>
          <p:nvPr/>
        </p:nvSpPr>
        <p:spPr>
          <a:xfrm>
            <a:off x="6715517" y="2318009"/>
            <a:ext cx="159564" cy="1515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29" name="Ellipszis 28"/>
          <p:cNvSpPr/>
          <p:nvPr/>
        </p:nvSpPr>
        <p:spPr>
          <a:xfrm>
            <a:off x="5111999" y="4074331"/>
            <a:ext cx="131338" cy="1138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34" name="Ellipszis 33"/>
          <p:cNvSpPr/>
          <p:nvPr/>
        </p:nvSpPr>
        <p:spPr>
          <a:xfrm>
            <a:off x="4950045" y="2843163"/>
            <a:ext cx="131338" cy="1049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35" name="Ellipszis 34"/>
          <p:cNvSpPr/>
          <p:nvPr/>
        </p:nvSpPr>
        <p:spPr>
          <a:xfrm>
            <a:off x="3251763" y="3818007"/>
            <a:ext cx="131338" cy="1665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36" name="Ellipszis 35"/>
          <p:cNvSpPr/>
          <p:nvPr/>
        </p:nvSpPr>
        <p:spPr>
          <a:xfrm>
            <a:off x="1693812" y="3727387"/>
            <a:ext cx="131338" cy="181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12" name="Téglalap feliratnak 11"/>
          <p:cNvSpPr/>
          <p:nvPr/>
        </p:nvSpPr>
        <p:spPr>
          <a:xfrm>
            <a:off x="3503293" y="1374553"/>
            <a:ext cx="5451912" cy="455280"/>
          </a:xfrm>
          <a:prstGeom prst="wedgeRectCallout">
            <a:avLst>
              <a:gd name="adj1" fmla="val -10252"/>
              <a:gd name="adj2" fmla="val 706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13" name="Szövegdoboz 12"/>
          <p:cNvSpPr txBox="1"/>
          <p:nvPr/>
        </p:nvSpPr>
        <p:spPr>
          <a:xfrm>
            <a:off x="3483701" y="1354480"/>
            <a:ext cx="5471504" cy="448843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900" dirty="0" err="1"/>
              <a:t>Deprivált</a:t>
            </a:r>
            <a:r>
              <a:rPr lang="hu-HU" sz="900" dirty="0"/>
              <a:t> terület, szükségletek: egészségügyi fejlesztések, öngyilkosság- és alkohol megelőzés, érzékenyítés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900" dirty="0"/>
              <a:t>Elkötelezett munkacsoport, 15 partner, 2 jó gyakorlat</a:t>
            </a:r>
          </a:p>
        </p:txBody>
      </p:sp>
      <p:sp>
        <p:nvSpPr>
          <p:cNvPr id="46" name="Téglalap feliratnak 45"/>
          <p:cNvSpPr/>
          <p:nvPr/>
        </p:nvSpPr>
        <p:spPr>
          <a:xfrm>
            <a:off x="7758425" y="1820727"/>
            <a:ext cx="1306758" cy="820718"/>
          </a:xfrm>
          <a:prstGeom prst="wedgeRectCallout">
            <a:avLst>
              <a:gd name="adj1" fmla="val -119368"/>
              <a:gd name="adj2" fmla="val 181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/>
          </a:p>
        </p:txBody>
      </p:sp>
      <p:sp>
        <p:nvSpPr>
          <p:cNvPr id="45" name="Szövegdoboz 44"/>
          <p:cNvSpPr txBox="1"/>
          <p:nvPr/>
        </p:nvSpPr>
        <p:spPr>
          <a:xfrm>
            <a:off x="7753345" y="1803323"/>
            <a:ext cx="1306758" cy="802786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Szükségletek: </a:t>
            </a:r>
            <a:r>
              <a:rPr lang="hu-HU" sz="1000" dirty="0" err="1"/>
              <a:t>eü</a:t>
            </a:r>
            <a:r>
              <a:rPr lang="hu-HU" sz="1000" dirty="0"/>
              <a:t>. Ellátás fejlesztése, érzékenyítés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10 partner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2 jó gyakorlat</a:t>
            </a:r>
          </a:p>
        </p:txBody>
      </p:sp>
      <p:sp>
        <p:nvSpPr>
          <p:cNvPr id="48" name="Téglalap feliratnak 47"/>
          <p:cNvSpPr/>
          <p:nvPr/>
        </p:nvSpPr>
        <p:spPr>
          <a:xfrm>
            <a:off x="7547470" y="2691270"/>
            <a:ext cx="1412525" cy="1743519"/>
          </a:xfrm>
          <a:prstGeom prst="wedgeRectCallout">
            <a:avLst>
              <a:gd name="adj1" fmla="val -228989"/>
              <a:gd name="adj2" fmla="val -375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500"/>
          </a:p>
        </p:txBody>
      </p:sp>
      <p:sp>
        <p:nvSpPr>
          <p:cNvPr id="47" name="Szövegdoboz 46"/>
          <p:cNvSpPr txBox="1"/>
          <p:nvPr/>
        </p:nvSpPr>
        <p:spPr>
          <a:xfrm>
            <a:off x="7559697" y="2708673"/>
            <a:ext cx="1481377" cy="1726116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Fejlődő járás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Szükségletek: érzékenyítés, attitűd-formálás, probléma-megoldás, alkohol- és öngyilkosság-megelőzés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Elkötelezett csapat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Jó minőségű ellátás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91 partner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8 jó gyakorlat</a:t>
            </a:r>
          </a:p>
        </p:txBody>
      </p:sp>
      <p:sp>
        <p:nvSpPr>
          <p:cNvPr id="49" name="Téglalap feliratnak 48"/>
          <p:cNvSpPr/>
          <p:nvPr/>
        </p:nvSpPr>
        <p:spPr>
          <a:xfrm>
            <a:off x="6053553" y="4507271"/>
            <a:ext cx="2902117" cy="840915"/>
          </a:xfrm>
          <a:prstGeom prst="wedgeRectCallout">
            <a:avLst>
              <a:gd name="adj1" fmla="val -78156"/>
              <a:gd name="adj2" fmla="val -902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6105765" y="4524675"/>
            <a:ext cx="2849905" cy="956674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Szükségletek: megbélyegzettség csökkentése és kiemelten az öngyilkosság-megelőzés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Jó minőségű </a:t>
            </a:r>
            <a:r>
              <a:rPr lang="hu-HU" sz="1000" dirty="0" err="1"/>
              <a:t>eü</a:t>
            </a:r>
            <a:r>
              <a:rPr lang="hu-HU" sz="1000" dirty="0"/>
              <a:t>. ellátás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12 partner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2 jó gyakorlat</a:t>
            </a:r>
          </a:p>
          <a:p>
            <a:pPr marL="103192" indent="-103192">
              <a:buFont typeface="Arial" pitchFamily="34" charset="0"/>
              <a:buChar char="•"/>
            </a:pPr>
            <a:endParaRPr lang="hu-HU" sz="1000" dirty="0"/>
          </a:p>
        </p:txBody>
      </p:sp>
      <p:sp>
        <p:nvSpPr>
          <p:cNvPr id="51" name="Téglalap feliratnak 50"/>
          <p:cNvSpPr/>
          <p:nvPr/>
        </p:nvSpPr>
        <p:spPr>
          <a:xfrm>
            <a:off x="153491" y="2560874"/>
            <a:ext cx="1540321" cy="1572227"/>
          </a:xfrm>
          <a:prstGeom prst="wedgeRectCallout">
            <a:avLst>
              <a:gd name="adj1" fmla="val 54347"/>
              <a:gd name="adj2" fmla="val 400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sz="135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153490" y="2560875"/>
            <a:ext cx="1454759" cy="1572227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Szükségletek: </a:t>
            </a:r>
            <a:r>
              <a:rPr lang="hu-HU" sz="1000" dirty="0" err="1"/>
              <a:t>eü</a:t>
            </a:r>
            <a:r>
              <a:rPr lang="hu-HU" sz="1000" dirty="0"/>
              <a:t>. szolgáltatásfejlesztés,érzékenyítés, stigmacsökkentés, problémamegoldás, alkohol és öngyilkosság-megelőzés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22 partner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3 jó gyakorlat</a:t>
            </a:r>
          </a:p>
        </p:txBody>
      </p:sp>
      <p:sp>
        <p:nvSpPr>
          <p:cNvPr id="58" name="Téglalap feliratnak 57"/>
          <p:cNvSpPr/>
          <p:nvPr/>
        </p:nvSpPr>
        <p:spPr>
          <a:xfrm>
            <a:off x="161484" y="4292293"/>
            <a:ext cx="1481948" cy="1355347"/>
          </a:xfrm>
          <a:prstGeom prst="wedgeRectCallout">
            <a:avLst>
              <a:gd name="adj1" fmla="val 163305"/>
              <a:gd name="adj2" fmla="val -787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021" tIns="16511" rIns="33021" bIns="16511" rtlCol="0" anchor="ctr"/>
          <a:lstStyle/>
          <a:p>
            <a:pPr algn="ctr"/>
            <a:endParaRPr lang="hu-HU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184342" y="4314917"/>
            <a:ext cx="1423908" cy="1418339"/>
          </a:xfrm>
          <a:prstGeom prst="rect">
            <a:avLst/>
          </a:prstGeom>
          <a:noFill/>
        </p:spPr>
        <p:txBody>
          <a:bodyPr wrap="square" lIns="33021" tIns="16511" rIns="33021" bIns="16511" rtlCol="0">
            <a:spAutoFit/>
          </a:bodyPr>
          <a:lstStyle/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Közösségfejlesztés szükséges, problémamegoldás, érzékenyítés, </a:t>
            </a:r>
            <a:r>
              <a:rPr lang="hu-HU" sz="1000" dirty="0" err="1"/>
              <a:t>alkoholmegelőzés</a:t>
            </a:r>
            <a:endParaRPr lang="hu-HU" sz="1000" dirty="0"/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Jó minőségű ellátás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36 partner</a:t>
            </a:r>
          </a:p>
          <a:p>
            <a:pPr marL="103192" indent="-103192">
              <a:buFont typeface="Arial" pitchFamily="34" charset="0"/>
              <a:buChar char="•"/>
            </a:pPr>
            <a:r>
              <a:rPr lang="hu-HU" sz="1000" dirty="0"/>
              <a:t>4 jó gyakorlat</a:t>
            </a:r>
          </a:p>
          <a:p>
            <a:pPr marL="103192" indent="-103192">
              <a:buFont typeface="Arial" pitchFamily="34" charset="0"/>
              <a:buChar char="•"/>
            </a:pPr>
            <a:endParaRPr lang="hu-HU" sz="1000" dirty="0"/>
          </a:p>
        </p:txBody>
      </p:sp>
      <p:sp>
        <p:nvSpPr>
          <p:cNvPr id="30" name="Cím 5"/>
          <p:cNvSpPr txBox="1">
            <a:spLocks/>
          </p:cNvSpPr>
          <p:nvPr/>
        </p:nvSpPr>
        <p:spPr>
          <a:xfrm>
            <a:off x="2070795" y="293567"/>
            <a:ext cx="5002410" cy="544409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400" b="1" spc="2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Helyi térképek</a:t>
            </a:r>
          </a:p>
        </p:txBody>
      </p:sp>
    </p:spTree>
    <p:extLst>
      <p:ext uri="{BB962C8B-B14F-4D97-AF65-F5344CB8AC3E}">
        <p14:creationId xmlns:p14="http://schemas.microsoft.com/office/powerpoint/2010/main" val="24553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7" y="3075319"/>
            <a:ext cx="1057275" cy="792956"/>
          </a:xfrm>
          <a:prstGeom prst="rect">
            <a:avLst/>
          </a:prstGeom>
        </p:spPr>
      </p:pic>
      <p:pic>
        <p:nvPicPr>
          <p:cNvPr id="1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05" y="3340031"/>
            <a:ext cx="1100138" cy="1925955"/>
          </a:xfrm>
          <a:prstGeom prst="rect">
            <a:avLst/>
          </a:prstGeom>
        </p:spPr>
      </p:pic>
      <p:pic>
        <p:nvPicPr>
          <p:cNvPr id="10" name="Kép 9" descr="O:\Megosztasok\projektmenedzsment\PPP\Norvég\2_Mental Health\08_Kommunikáció\Fotódokumentáció\Futás_2017_04_07_Budapest_Hősök_tere\_D3P11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8" y="2807256"/>
            <a:ext cx="1193006" cy="792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13564" y="190932"/>
            <a:ext cx="3700250" cy="857250"/>
          </a:xfrm>
        </p:spPr>
        <p:txBody>
          <a:bodyPr/>
          <a:lstStyle/>
          <a:p>
            <a:r>
              <a:rPr lang="hu-HU" dirty="0" smtClean="0"/>
              <a:t>Helyi hálózatépítés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2347" y="1997363"/>
            <a:ext cx="3377153" cy="3394472"/>
          </a:xfrm>
        </p:spPr>
        <p:txBody>
          <a:bodyPr>
            <a:noAutofit/>
          </a:bodyPr>
          <a:lstStyle/>
          <a:p>
            <a:r>
              <a:rPr lang="hu-HU" sz="2000" dirty="0"/>
              <a:t>6 – LEK: 186 partnerhálózati tag</a:t>
            </a:r>
          </a:p>
          <a:p>
            <a:r>
              <a:rPr lang="hu-HU" sz="2000" dirty="0"/>
              <a:t>Országosan 31 db hálózatépítő esemény</a:t>
            </a:r>
          </a:p>
          <a:p>
            <a:r>
              <a:rPr lang="hu-HU" sz="2000" dirty="0"/>
              <a:t>20 projektrendezvényen összesen 2 423 fő résztvevő</a:t>
            </a:r>
          </a:p>
          <a:p>
            <a:r>
              <a:rPr lang="hu-HU" sz="2000" dirty="0"/>
              <a:t>Sportnapok</a:t>
            </a:r>
          </a:p>
        </p:txBody>
      </p:sp>
      <p:pic>
        <p:nvPicPr>
          <p:cNvPr id="6" name="Kép 5" descr="O:\Megosztasok\projektmenedzsment\PPP\Norvég\2_Mental Health\08_Kommunikáció\Fotódokumentáció\Zárókonferencia_20170410\_D3P12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37" y="2846874"/>
            <a:ext cx="1277779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O:\Megosztasok\projektmenedzsment\PPP\Norvég\2_Mental Health\08_Kommunikáció\Fotódokumentáció\Futás_2017_04_07_Budapest_Hősök_tere\_D3P11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39" y="1941195"/>
            <a:ext cx="1343025" cy="89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O:\Megosztasok\projektmenedzsment\PPP\Norvég\2_Mental Health\08_Kommunikáció\Fotódokumentáció\Kommunikációs szempontból gyűjtött\EFI-LEK találkozó 2017.01.31. Budapest0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97" y="1729978"/>
            <a:ext cx="1307306" cy="80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02" y="2541032"/>
            <a:ext cx="1176338" cy="785813"/>
          </a:xfrm>
          <a:prstGeom prst="rect">
            <a:avLst/>
          </a:prstGeom>
        </p:spPr>
      </p:pic>
      <p:pic>
        <p:nvPicPr>
          <p:cNvPr id="11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52" y="3501496"/>
            <a:ext cx="1428750" cy="849630"/>
          </a:xfrm>
          <a:prstGeom prst="rect">
            <a:avLst/>
          </a:prstGeom>
        </p:spPr>
      </p:pic>
      <p:pic>
        <p:nvPicPr>
          <p:cNvPr id="12" name="Kép 11" descr="C:\Users\veres.judit\AppData\Local\Microsoft\Windows\Temporary Internet Files\Content.Outlook\1S58AOPW\IMG_20170524_12191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75" y="4476797"/>
            <a:ext cx="1100138" cy="143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13" y="3634933"/>
            <a:ext cx="1124426" cy="842963"/>
          </a:xfrm>
          <a:prstGeom prst="rect">
            <a:avLst/>
          </a:prstGeom>
        </p:spPr>
      </p:pic>
      <p:pic>
        <p:nvPicPr>
          <p:cNvPr id="14" name="Content Placeholder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54" y="3868274"/>
            <a:ext cx="1341595" cy="897963"/>
          </a:xfrm>
          <a:prstGeom prst="rect">
            <a:avLst/>
          </a:prstGeom>
        </p:spPr>
      </p:pic>
      <p:pic>
        <p:nvPicPr>
          <p:cNvPr id="17" name="Kép 16" descr="O:\Megosztasok\projektmenedzsment\PPP\Norvég\2_Mental Health\08_Kommunikáció\Fotódokumentáció\Zárókonferencia_20170410\_D3P1394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76" y="4734353"/>
            <a:ext cx="1164431" cy="7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06" y="5102993"/>
            <a:ext cx="1256069" cy="835152"/>
          </a:xfrm>
          <a:prstGeom prst="rect">
            <a:avLst/>
          </a:prstGeom>
        </p:spPr>
      </p:pic>
      <p:pic>
        <p:nvPicPr>
          <p:cNvPr id="19" name="Tartalom helye 21"/>
          <p:cNvPicPr>
            <a:picLocks noGrp="1" noChangeAspect="1"/>
          </p:cNvPicPr>
          <p:nvPr>
            <p:ph sz="half"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1" y="4366961"/>
            <a:ext cx="1504436" cy="1002957"/>
          </a:xfrm>
        </p:spPr>
      </p:pic>
      <p:pic>
        <p:nvPicPr>
          <p:cNvPr id="20" name="Tartalom hely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47415" y="116632"/>
            <a:ext cx="4449170" cy="1143000"/>
          </a:xfrm>
        </p:spPr>
        <p:txBody>
          <a:bodyPr/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 gyakorlatok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87857"/>
            <a:ext cx="4038600" cy="4338306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smtClean="0"/>
              <a:t>26 gyakorlat</a:t>
            </a:r>
          </a:p>
          <a:p>
            <a:r>
              <a:rPr lang="hu-HU" sz="2000" dirty="0" smtClean="0"/>
              <a:t>Elégtelen információ: 1 eset</a:t>
            </a:r>
            <a:endParaRPr lang="hu-HU" sz="2000" dirty="0"/>
          </a:p>
          <a:p>
            <a:r>
              <a:rPr lang="hu-HU" sz="2000" dirty="0" smtClean="0"/>
              <a:t>Nem jó gyakorlat: 4 eset</a:t>
            </a:r>
          </a:p>
          <a:p>
            <a:pPr lvl="1"/>
            <a:r>
              <a:rPr lang="hu-HU" sz="1800" dirty="0" smtClean="0"/>
              <a:t>Nem elsődleges prevenció: 2 eset</a:t>
            </a:r>
          </a:p>
          <a:p>
            <a:pPr lvl="1"/>
            <a:r>
              <a:rPr lang="hu-HU" sz="1800" dirty="0" smtClean="0"/>
              <a:t>Célok/módszerek/eredmények nincsenek összhangban: 2 eset</a:t>
            </a:r>
          </a:p>
          <a:p>
            <a:r>
              <a:rPr lang="hu-HU" sz="2000" dirty="0" smtClean="0"/>
              <a:t>A többség 2*(19 db)</a:t>
            </a:r>
          </a:p>
          <a:p>
            <a:r>
              <a:rPr lang="hu-HU" sz="2000" dirty="0" smtClean="0"/>
              <a:t>A legjobb 3* (1 db)</a:t>
            </a:r>
          </a:p>
          <a:p>
            <a:r>
              <a:rPr lang="hu-HU" sz="2000" dirty="0" smtClean="0"/>
              <a:t>Bemutatkozás különböző közösségi konferenciákon</a:t>
            </a:r>
          </a:p>
          <a:p>
            <a:r>
              <a:rPr lang="hu-HU" sz="2000" dirty="0" smtClean="0"/>
              <a:t>Minőségbiztosítás, eredménymérés a fő hiányosság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787857"/>
          <a:ext cx="4038600" cy="4338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23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808018" y="116632"/>
            <a:ext cx="5527964" cy="1143000"/>
          </a:xfrm>
        </p:spPr>
        <p:txBody>
          <a:bodyPr/>
          <a:lstStyle/>
          <a:p>
            <a:pPr algn="ctr"/>
            <a:r>
              <a:rPr lang="hu-HU" dirty="0" smtClean="0"/>
              <a:t>Tematikus munkacsoportok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57200" y="1773382"/>
            <a:ext cx="4038600" cy="4352781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10 tématerület</a:t>
            </a:r>
          </a:p>
          <a:p>
            <a:pPr lvl="1"/>
            <a:r>
              <a:rPr lang="hu-HU" sz="2000" dirty="0" smtClean="0"/>
              <a:t>Ifjúság- és családvédelem</a:t>
            </a:r>
          </a:p>
          <a:p>
            <a:pPr lvl="1"/>
            <a:r>
              <a:rPr lang="hu-HU" sz="2000" dirty="0" smtClean="0"/>
              <a:t>Köznevelés</a:t>
            </a:r>
          </a:p>
          <a:p>
            <a:pPr lvl="1"/>
            <a:r>
              <a:rPr lang="hu-HU" sz="2000" dirty="0" smtClean="0"/>
              <a:t>Idősügy</a:t>
            </a:r>
          </a:p>
          <a:p>
            <a:pPr lvl="1"/>
            <a:r>
              <a:rPr lang="hu-HU" sz="2000" dirty="0" smtClean="0"/>
              <a:t>Szociális ellátás</a:t>
            </a:r>
          </a:p>
          <a:p>
            <a:pPr lvl="1"/>
            <a:r>
              <a:rPr lang="hu-HU" sz="2000" dirty="0"/>
              <a:t>T</a:t>
            </a:r>
            <a:r>
              <a:rPr lang="hu-HU" sz="2000" dirty="0" smtClean="0"/>
              <a:t>ársadalmi felzárkózás</a:t>
            </a:r>
          </a:p>
          <a:p>
            <a:pPr lvl="1"/>
            <a:r>
              <a:rPr lang="hu-HU" sz="2000" dirty="0" smtClean="0"/>
              <a:t>Egészségügy</a:t>
            </a:r>
          </a:p>
          <a:p>
            <a:pPr lvl="1"/>
            <a:r>
              <a:rPr lang="hu-HU" sz="2000" dirty="0" smtClean="0"/>
              <a:t>Környezet</a:t>
            </a:r>
          </a:p>
          <a:p>
            <a:pPr lvl="1"/>
            <a:r>
              <a:rPr lang="hu-HU" sz="2000" dirty="0" smtClean="0"/>
              <a:t>Munkahely és gazdaság</a:t>
            </a:r>
            <a:endParaRPr lang="hu-HU" sz="2000" dirty="0"/>
          </a:p>
          <a:p>
            <a:pPr lvl="1"/>
            <a:r>
              <a:rPr lang="hu-HU" sz="2000" dirty="0" smtClean="0"/>
              <a:t>Média és kommunikáció</a:t>
            </a:r>
          </a:p>
          <a:p>
            <a:pPr lvl="1"/>
            <a:r>
              <a:rPr lang="hu-HU" sz="2000" dirty="0" smtClean="0"/>
              <a:t>Jog</a:t>
            </a:r>
            <a:endParaRPr lang="hu-HU" sz="2000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648200" y="1773382"/>
            <a:ext cx="4038600" cy="435278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Elkészült dokumentumok</a:t>
            </a:r>
          </a:p>
          <a:p>
            <a:pPr lvl="1"/>
            <a:r>
              <a:rPr lang="hu-HU" dirty="0" smtClean="0"/>
              <a:t>Helyzetelemzés</a:t>
            </a:r>
          </a:p>
          <a:p>
            <a:pPr lvl="1"/>
            <a:r>
              <a:rPr lang="hu-HU" dirty="0" smtClean="0"/>
              <a:t>Jó gyakorlatok gyűjteménye (hazai és nemzetközi)</a:t>
            </a:r>
          </a:p>
          <a:p>
            <a:pPr lvl="1"/>
            <a:r>
              <a:rPr lang="hu-HU" dirty="0" smtClean="0"/>
              <a:t>Szakpolitikai ajánlások</a:t>
            </a:r>
          </a:p>
          <a:p>
            <a:pPr lvl="1"/>
            <a:r>
              <a:rPr lang="hu-HU" dirty="0" smtClean="0"/>
              <a:t>Jogszabályalkotási javaslat</a:t>
            </a:r>
          </a:p>
          <a:p>
            <a:pPr lvl="1"/>
            <a:r>
              <a:rPr lang="hu-HU" dirty="0" err="1" smtClean="0"/>
              <a:t>Interszektoriális</a:t>
            </a:r>
            <a:r>
              <a:rPr lang="hu-HU" dirty="0" smtClean="0"/>
              <a:t> javaslatok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6982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5919959"/>
            <a:ext cx="87484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/>
              <a:t>Norvég projekt</a:t>
            </a:r>
          </a:p>
          <a:p>
            <a:pPr algn="ctr"/>
            <a:r>
              <a:rPr lang="hu-HU" sz="1350" dirty="0"/>
              <a:t>Beavatkozás éve: 2016-2017.</a:t>
            </a:r>
          </a:p>
          <a:p>
            <a:pPr algn="ctr"/>
            <a:r>
              <a:rPr lang="hu-HU" sz="1350" dirty="0"/>
              <a:t>Terület: Baktalórántháza, Csongrád, Hatvan, Szendrő, Szentgotthárd, Balatonföldvár (járási szint)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45" y="3713746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3699029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52" y="170080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166151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elé nyíl 7"/>
          <p:cNvSpPr/>
          <p:nvPr/>
        </p:nvSpPr>
        <p:spPr>
          <a:xfrm>
            <a:off x="3844091" y="2534646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felé nyíl 8"/>
          <p:cNvSpPr/>
          <p:nvPr/>
        </p:nvSpPr>
        <p:spPr>
          <a:xfrm>
            <a:off x="7182853" y="2267086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felé nyíl 9"/>
          <p:cNvSpPr/>
          <p:nvPr/>
        </p:nvSpPr>
        <p:spPr>
          <a:xfrm>
            <a:off x="3844091" y="4532867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Lefelé nyíl 10"/>
          <p:cNvSpPr/>
          <p:nvPr/>
        </p:nvSpPr>
        <p:spPr>
          <a:xfrm>
            <a:off x="7182853" y="4130707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2" name="Tartalom hely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62" y="3767752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67752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66151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52" y="166151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elé nyíl 6"/>
          <p:cNvSpPr/>
          <p:nvPr/>
        </p:nvSpPr>
        <p:spPr>
          <a:xfrm>
            <a:off x="6966285" y="2236203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Lefelé nyíl 7"/>
          <p:cNvSpPr/>
          <p:nvPr/>
        </p:nvSpPr>
        <p:spPr>
          <a:xfrm>
            <a:off x="3814011" y="2366392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felé nyíl 8"/>
          <p:cNvSpPr/>
          <p:nvPr/>
        </p:nvSpPr>
        <p:spPr>
          <a:xfrm>
            <a:off x="3814011" y="4477446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2" name="Lefelé nyíl 11"/>
          <p:cNvSpPr/>
          <p:nvPr/>
        </p:nvSpPr>
        <p:spPr>
          <a:xfrm>
            <a:off x="6966285" y="4319531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Tartalom hely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0" y="6097795"/>
            <a:ext cx="90325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/>
              <a:t>Norvég projekt</a:t>
            </a:r>
          </a:p>
          <a:p>
            <a:pPr algn="ctr"/>
            <a:r>
              <a:rPr lang="hu-HU" sz="1350" dirty="0"/>
              <a:t>Beavatkozás éve: 2016-2017.</a:t>
            </a:r>
          </a:p>
          <a:p>
            <a:pPr algn="ctr"/>
            <a:r>
              <a:rPr lang="hu-HU" sz="1350" dirty="0"/>
              <a:t>Terület: Baktalórántháza, Csongrád, Hatvan, Szendrő, Szentgotthárd, Balatonföldvár (járási szint)</a:t>
            </a:r>
          </a:p>
        </p:txBody>
      </p:sp>
    </p:spTree>
    <p:extLst>
      <p:ext uri="{BB962C8B-B14F-4D97-AF65-F5344CB8AC3E}">
        <p14:creationId xmlns:p14="http://schemas.microsoft.com/office/powerpoint/2010/main" val="1417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0" y="1599728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223628" y="5816085"/>
            <a:ext cx="677737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750" b="1" dirty="0"/>
              <a:t>Mutatók és ábrák forrása: Nemzeti Népegészségügyi Központ, Népegészségügyi Elemzési Központ, 2019.</a:t>
            </a:r>
            <a:endParaRPr lang="hu-HU" sz="7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15" y="1606644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15" y="3766006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24" y="3779195"/>
            <a:ext cx="2814767" cy="198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elé nyíl 6"/>
          <p:cNvSpPr/>
          <p:nvPr/>
        </p:nvSpPr>
        <p:spPr>
          <a:xfrm>
            <a:off x="3804988" y="2128009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8" name="Lefelé nyíl 7"/>
          <p:cNvSpPr/>
          <p:nvPr/>
        </p:nvSpPr>
        <p:spPr>
          <a:xfrm>
            <a:off x="6891087" y="2075398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9" name="Lefelé nyíl 8"/>
          <p:cNvSpPr/>
          <p:nvPr/>
        </p:nvSpPr>
        <p:spPr>
          <a:xfrm>
            <a:off x="3804988" y="4398342"/>
            <a:ext cx="99261" cy="31583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Lefelé nyíl 9"/>
          <p:cNvSpPr/>
          <p:nvPr/>
        </p:nvSpPr>
        <p:spPr>
          <a:xfrm>
            <a:off x="6915837" y="4427734"/>
            <a:ext cx="90238" cy="2552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1" name="Tartalom hely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5" y="5548448"/>
            <a:ext cx="851943" cy="425972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0" y="5974420"/>
            <a:ext cx="90325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350" b="1" dirty="0"/>
              <a:t>Norvég projekt</a:t>
            </a:r>
          </a:p>
          <a:p>
            <a:pPr algn="ctr"/>
            <a:r>
              <a:rPr lang="hu-HU" sz="1350" dirty="0"/>
              <a:t>Beavatkozás éve: 2016-2017.</a:t>
            </a:r>
          </a:p>
          <a:p>
            <a:pPr algn="ctr"/>
            <a:r>
              <a:rPr lang="hu-HU" sz="1350" dirty="0"/>
              <a:t>Terület: Baktalórántháza, Csongrád, Hatvan, Szendrő, Szentgotthárd, Balatonföldvár (járási szint)</a:t>
            </a:r>
          </a:p>
        </p:txBody>
      </p:sp>
    </p:spTree>
    <p:extLst>
      <p:ext uri="{BB962C8B-B14F-4D97-AF65-F5344CB8AC3E}">
        <p14:creationId xmlns:p14="http://schemas.microsoft.com/office/powerpoint/2010/main" val="34265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WHO ajánlásai (2018)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Nemzeti stratégia kialakítása</a:t>
            </a:r>
          </a:p>
          <a:p>
            <a:r>
              <a:rPr lang="hu-HU" dirty="0" smtClean="0"/>
              <a:t>Halálos eszközök elérhetőségénekcsökkentése (növényvédő szerek, tűzfegyverek, egyes gyógyszerek)</a:t>
            </a:r>
            <a:endParaRPr lang="en-US" dirty="0"/>
          </a:p>
          <a:p>
            <a:r>
              <a:rPr lang="hu-HU" dirty="0" smtClean="0"/>
              <a:t>Felelős médiatudósításra </a:t>
            </a:r>
            <a:r>
              <a:rPr lang="hu-HU" dirty="0"/>
              <a:t>vonatkozó irányelvek („</a:t>
            </a:r>
            <a:r>
              <a:rPr lang="hu-HU" dirty="0" err="1"/>
              <a:t>copycat</a:t>
            </a:r>
            <a:r>
              <a:rPr lang="hu-HU" dirty="0"/>
              <a:t>” megelőzése)</a:t>
            </a:r>
          </a:p>
          <a:p>
            <a:r>
              <a:rPr lang="hu-HU" dirty="0" smtClean="0"/>
              <a:t>Az alkohol ártalmas használatának csökkentése</a:t>
            </a:r>
          </a:p>
          <a:p>
            <a:r>
              <a:rPr lang="hu-HU" dirty="0" smtClean="0"/>
              <a:t>A mentális zavarok, a szenvedélybetegségek, a krónikus fájdalom és a heveny érzelmi </a:t>
            </a:r>
            <a:r>
              <a:rPr lang="hu-HU" dirty="0" err="1" smtClean="0"/>
              <a:t>felkavarodottság</a:t>
            </a:r>
            <a:r>
              <a:rPr lang="hu-HU" dirty="0" smtClean="0"/>
              <a:t> korai felismerése, kezelése és gondozása</a:t>
            </a:r>
            <a:endParaRPr lang="en-US" dirty="0"/>
          </a:p>
          <a:p>
            <a:r>
              <a:rPr lang="hu-HU" dirty="0" smtClean="0"/>
              <a:t>Az egészségügyi dolgozók kiképzése az öngyilkos magatartás felismerésére és kezelésére</a:t>
            </a:r>
          </a:p>
          <a:p>
            <a:r>
              <a:rPr lang="hu-HU" dirty="0" smtClean="0"/>
              <a:t>Az öngyilkossági kísérleten átesettek </a:t>
            </a:r>
            <a:r>
              <a:rPr lang="hu-HU" dirty="0" err="1" smtClean="0"/>
              <a:t>utánkövetése</a:t>
            </a:r>
            <a:r>
              <a:rPr lang="hu-HU" dirty="0" smtClean="0"/>
              <a:t> és közösségi gondozása (</a:t>
            </a:r>
            <a:r>
              <a:rPr lang="hu-HU" dirty="0" err="1" smtClean="0"/>
              <a:t>posztvenció</a:t>
            </a:r>
            <a:r>
              <a:rPr lang="hu-HU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hu-HU" dirty="0" smtClean="0"/>
              <a:t>Átfogó ágazatközi együttműködés szükséges.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5" y="5318986"/>
            <a:ext cx="579665" cy="5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995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WHO ajánlásai (2018): nemzeti stratégiaalkotás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213484"/>
          </a:xfrm>
        </p:spPr>
        <p:txBody>
          <a:bodyPr>
            <a:noAutofit/>
          </a:bodyPr>
          <a:lstStyle/>
          <a:p>
            <a:r>
              <a:rPr lang="hu-HU" sz="2000" dirty="0" smtClean="0"/>
              <a:t>Az öngyilkosságot népegészségügyi problémaként azonosítja és kezeli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Kormányszintű elkötelezettség a stratégia végrehajtására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Átfogó keretrendszer, mely minden beavatkozási szintre reflektál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Bizonyítékokon alapuló eljárások prioritása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Kulcsszereplők azonosítása, felelősségek meghatározása, koordináció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Jogi és szolgáltatási környezet és adatok hiányosságainak felmérése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Erőforrásterv.</a:t>
            </a:r>
            <a:endParaRPr lang="en-US" sz="2000" dirty="0"/>
          </a:p>
          <a:p>
            <a:r>
              <a:rPr lang="hu-HU" sz="2000" dirty="0" smtClean="0"/>
              <a:t>Képviselet, tudatosságformálás, médiakommunikáció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err="1" smtClean="0"/>
              <a:t>Monitorozás</a:t>
            </a:r>
            <a:r>
              <a:rPr lang="hu-HU" sz="2000" dirty="0" smtClean="0"/>
              <a:t> és értékelés kialakítása az elszámolhatóság érdekében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hu-HU" sz="2000" dirty="0" smtClean="0"/>
              <a:t>Kutatási tervrendszert tartalmaz</a:t>
            </a:r>
            <a:r>
              <a:rPr lang="en-US" sz="2000" dirty="0" smtClean="0"/>
              <a:t>.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5" y="5318986"/>
            <a:ext cx="579665" cy="5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WHO ajánlásai (2018)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110" y="1957219"/>
            <a:ext cx="7721782" cy="38849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5" y="5318986"/>
            <a:ext cx="579665" cy="5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Prevenciós programok 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1. program: Kiskunhalas, háziorvosképzés</a:t>
            </a:r>
          </a:p>
          <a:p>
            <a:r>
              <a:rPr lang="hu-HU" dirty="0" smtClean="0"/>
              <a:t>2. program: Szolnok, EAAD</a:t>
            </a:r>
          </a:p>
          <a:p>
            <a:r>
              <a:rPr lang="hu-HU" dirty="0" smtClean="0"/>
              <a:t>3. program: Miskolc, OSPI/EAAD</a:t>
            </a:r>
          </a:p>
          <a:p>
            <a:r>
              <a:rPr lang="hu-HU" dirty="0" smtClean="0"/>
              <a:t>4. program: YAM (SEYLE) nemzetközi multicentrikus vizsgálat</a:t>
            </a:r>
          </a:p>
          <a:p>
            <a:r>
              <a:rPr lang="hu-HU" dirty="0" smtClean="0"/>
              <a:t>5. program: Heves megye (5 járás): Válaszd az Életet! (EAAD)</a:t>
            </a:r>
          </a:p>
          <a:p>
            <a:r>
              <a:rPr lang="hu-HU" dirty="0" smtClean="0"/>
              <a:t>6. program: Norvég Lelki Egészség Projekt (6 járás)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Ezek </a:t>
            </a:r>
            <a:r>
              <a:rPr lang="hu-HU" dirty="0"/>
              <a:t>az öngyilkosság megelőzésére irányultak, döntően a hangulatzavarok korai felismerése és kezelése </a:t>
            </a:r>
            <a:r>
              <a:rPr lang="hu-HU" dirty="0" smtClean="0"/>
              <a:t>révén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7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hu-HU" altLang="hu-HU" dirty="0" smtClean="0"/>
              <a:t>1. program: Kiskunhalas </a:t>
            </a:r>
            <a:r>
              <a:rPr lang="hu-HU" altLang="hu-HU" dirty="0"/>
              <a:t>háziorvosi öngyilkosságmegelőző program (2000-2005)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altLang="hu-HU" dirty="0"/>
              <a:t>Kiskunhalas: 73.000 lakos, igen magas öngyilkossági halálozás (60/100.000/év körül 2000. előtt). </a:t>
            </a:r>
          </a:p>
          <a:p>
            <a:r>
              <a:rPr lang="hu-HU" altLang="hu-HU" dirty="0"/>
              <a:t>30 háziorvos</a:t>
            </a:r>
          </a:p>
          <a:p>
            <a:r>
              <a:rPr lang="hu-HU" altLang="hu-HU" dirty="0"/>
              <a:t>27 részt vett az intenzív posztgraduális tanfolyamon a </a:t>
            </a:r>
            <a:r>
              <a:rPr lang="hu-HU" altLang="hu-HU" dirty="0" err="1"/>
              <a:t>depresszóval</a:t>
            </a:r>
            <a:r>
              <a:rPr lang="hu-HU" altLang="hu-HU" dirty="0"/>
              <a:t> és az öngyilkossággal kapcsolatban 2000 végén </a:t>
            </a:r>
          </a:p>
          <a:p>
            <a:r>
              <a:rPr lang="hu-HU" altLang="hu-HU" dirty="0"/>
              <a:t>Később évi 2 </a:t>
            </a:r>
            <a:r>
              <a:rPr lang="hu-HU" altLang="hu-HU" dirty="0" err="1"/>
              <a:t>booster</a:t>
            </a:r>
            <a:r>
              <a:rPr lang="hu-HU" altLang="hu-HU" dirty="0"/>
              <a:t> tanfolyam.</a:t>
            </a:r>
          </a:p>
          <a:p>
            <a:r>
              <a:rPr lang="hu-HU" altLang="hu-HU" dirty="0"/>
              <a:t>Depresszió klinika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64819" y="6225262"/>
            <a:ext cx="37818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altLang="hu-HU" sz="1350" dirty="0">
                <a:latin typeface="Times New Roman" panose="02020603050405020304" pitchFamily="18" charset="0"/>
              </a:rPr>
              <a:t>Szántó et </a:t>
            </a:r>
            <a:r>
              <a:rPr lang="hu-HU" altLang="hu-HU" sz="1350" dirty="0" err="1">
                <a:latin typeface="Times New Roman" panose="02020603050405020304" pitchFamily="18" charset="0"/>
              </a:rPr>
              <a:t>al</a:t>
            </a:r>
            <a:r>
              <a:rPr lang="hu-HU" altLang="hu-HU" sz="1350" dirty="0">
                <a:latin typeface="Times New Roman" panose="02020603050405020304" pitchFamily="18" charset="0"/>
              </a:rPr>
              <a:t>, </a:t>
            </a:r>
            <a:r>
              <a:rPr lang="hu-HU" altLang="hu-HU" sz="1350" dirty="0" err="1">
                <a:latin typeface="Times New Roman" panose="02020603050405020304" pitchFamily="18" charset="0"/>
              </a:rPr>
              <a:t>Arch</a:t>
            </a:r>
            <a:r>
              <a:rPr lang="hu-HU" altLang="hu-HU" sz="1350" dirty="0">
                <a:latin typeface="Times New Roman" panose="02020603050405020304" pitchFamily="18" charset="0"/>
              </a:rPr>
              <a:t> </a:t>
            </a:r>
            <a:r>
              <a:rPr lang="hu-HU" altLang="hu-HU" sz="1350" dirty="0" err="1">
                <a:latin typeface="Times New Roman" panose="02020603050405020304" pitchFamily="18" charset="0"/>
              </a:rPr>
              <a:t>Gen</a:t>
            </a:r>
            <a:r>
              <a:rPr lang="hu-HU" altLang="hu-HU" sz="1350" dirty="0">
                <a:latin typeface="Times New Roman" panose="02020603050405020304" pitchFamily="18" charset="0"/>
              </a:rPr>
              <a:t> </a:t>
            </a:r>
            <a:r>
              <a:rPr lang="hu-HU" altLang="hu-HU" sz="1350" dirty="0" err="1">
                <a:latin typeface="Times New Roman" panose="02020603050405020304" pitchFamily="18" charset="0"/>
              </a:rPr>
              <a:t>Psychiat</a:t>
            </a:r>
            <a:r>
              <a:rPr lang="hu-HU" altLang="hu-HU" sz="1350" dirty="0">
                <a:latin typeface="Times New Roman" panose="02020603050405020304" pitchFamily="18" charset="0"/>
              </a:rPr>
              <a:t>, 2007; 64. 914-920.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87110" y="6237312"/>
            <a:ext cx="126194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350" dirty="0" err="1"/>
              <a:t>Rihmer</a:t>
            </a:r>
            <a:r>
              <a:rPr lang="hu-HU" altLang="hu-HU" sz="1350" dirty="0"/>
              <a:t>, 2008.</a:t>
            </a:r>
          </a:p>
        </p:txBody>
      </p:sp>
    </p:spTree>
    <p:extLst>
      <p:ext uri="{BB962C8B-B14F-4D97-AF65-F5344CB8AC3E}">
        <p14:creationId xmlns:p14="http://schemas.microsoft.com/office/powerpoint/2010/main" val="41588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2322</Words>
  <Application>Microsoft Office PowerPoint</Application>
  <PresentationFormat>Diavetítés a képernyőre (4:3 oldalarány)</PresentationFormat>
  <Paragraphs>453</Paragraphs>
  <Slides>50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6" baseType="lpstr">
      <vt:lpstr>Arial</vt:lpstr>
      <vt:lpstr>Arial Unicode MS</vt:lpstr>
      <vt:lpstr>Calibri</vt:lpstr>
      <vt:lpstr>Times New Roman</vt:lpstr>
      <vt:lpstr>Verdana</vt:lpstr>
      <vt:lpstr>Office-téma</vt:lpstr>
      <vt:lpstr>A mentális egészségre irányuló eddigi prevenciós programok Magyarországon</vt:lpstr>
      <vt:lpstr>Prevenciós modellprogramok a világban</vt:lpstr>
      <vt:lpstr>A Gotland Vizsgálat (1983)</vt:lpstr>
      <vt:lpstr>Hatékony prevenció – Center for Diseases Control and Prevention (CDC), 2018.</vt:lpstr>
      <vt:lpstr>WHO ajánlásai (2018)</vt:lpstr>
      <vt:lpstr>WHO ajánlásai (2018): nemzeti stratégiaalkotás</vt:lpstr>
      <vt:lpstr>WHO ajánlásai (2018)</vt:lpstr>
      <vt:lpstr>Prevenciós programok Magyarországon</vt:lpstr>
      <vt:lpstr>1. program: Kiskunhalas háziorvosi öngyilkosságmegelőző program (2000-2005)</vt:lpstr>
      <vt:lpstr>1. program: Kiskunhalas háziorvosi öngyilkosságmegelőző program (2000-2005)</vt:lpstr>
      <vt:lpstr>1. program: Kiskunhalas háziorvosi öngyilkosságmegelőző program (2000-2005)</vt:lpstr>
      <vt:lpstr>2. program: Szolnok, EAAD Kopp Mária, Székely András, Bagi Mária</vt:lpstr>
      <vt:lpstr>PowerPoint-bemutató</vt:lpstr>
      <vt:lpstr>Járóbeteg ellátás a Szolnoki Kórház Pszichiátriai gondozójában, 2003-2007 </vt:lpstr>
      <vt:lpstr>Hívások száma a lelki-elsősegélyszolgálatnál</vt:lpstr>
      <vt:lpstr>Öngyilkossági problémával kapcsolatos LESZ hívások száma</vt:lpstr>
      <vt:lpstr>PowerPoint-bemutató</vt:lpstr>
      <vt:lpstr>PowerPoint-bemutató</vt:lpstr>
      <vt:lpstr>PowerPoint-bemutató</vt:lpstr>
      <vt:lpstr>3. program: OSPI, Miskolc Kopp Mária, Székely András, Tóth Mónika, Purebl György</vt:lpstr>
      <vt:lpstr>3. program: OSPI, Miskolc Kopp Mária, Székely András, Tóth Mónika, Purebl György</vt:lpstr>
      <vt:lpstr>Öngyilkossági kísérletek száma, Miskolc 2009-2011 (2009: 100%) Kopp Mária, Székely András, Tóth Mónika, Purebl György</vt:lpstr>
      <vt:lpstr>Gyógyszerek által elkövetett kísérletek, Miskolc  2009-2011 (2009: 100%) Kopp Mária, Székely András, Tóth Mónika, Purebl György</vt:lpstr>
      <vt:lpstr>Öngyilkossági kísérletek besorolás alapján: serious intent to die 2009-2011 (2009: 100%) Kopp Mária, Székely András, Tóth Mónika, Purebl György</vt:lpstr>
      <vt:lpstr>PowerPoint-bemutató</vt:lpstr>
      <vt:lpstr>YAM (Youth Aware of Mental Health Programme) Balázs és mtsai, 2018.</vt:lpstr>
      <vt:lpstr>5. A Válaszd az Életet! program</vt:lpstr>
      <vt:lpstr>A program felépítése (EAAD)</vt:lpstr>
      <vt:lpstr>1. Szakasz „Ilyen volt – ilyen lesz” elemzés</vt:lpstr>
      <vt:lpstr>Fő beavatkozási pontok</vt:lpstr>
      <vt:lpstr>Járási konferenciák, munkacsoportok</vt:lpstr>
      <vt:lpstr>Járási konferenciák</vt:lpstr>
      <vt:lpstr>Lelki Elsősegély Szolgálat (116-123) hívások</vt:lpstr>
      <vt:lpstr>PowerPoint-bemutató</vt:lpstr>
      <vt:lpstr>PowerPoint-bemutató</vt:lpstr>
      <vt:lpstr>PowerPoint-bemutató</vt:lpstr>
      <vt:lpstr>6. Program: Norvég lelki egészség program</vt:lpstr>
      <vt:lpstr>Feladatok</vt:lpstr>
      <vt:lpstr>Tudásalap – Oktatás</vt:lpstr>
      <vt:lpstr>Oktatás</vt:lpstr>
      <vt:lpstr>PowerPoint-bemutató</vt:lpstr>
      <vt:lpstr>Általános elégedettség (5 pontból)</vt:lpstr>
      <vt:lpstr>PowerPoint-bemutató</vt:lpstr>
      <vt:lpstr>Helyi hálózatépítés</vt:lpstr>
      <vt:lpstr>Jó gyakorlatok</vt:lpstr>
      <vt:lpstr>Tematikus munkacsoportok</vt:lpstr>
      <vt:lpstr>PowerPoint-bemutató</vt:lpstr>
      <vt:lpstr>PowerPoint-bemutató</vt:lpstr>
      <vt:lpstr>PowerPoint-bemutató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Dr. Wernigg Róbert</cp:lastModifiedBy>
  <cp:revision>63</cp:revision>
  <dcterms:created xsi:type="dcterms:W3CDTF">2014-03-03T11:13:53Z</dcterms:created>
  <dcterms:modified xsi:type="dcterms:W3CDTF">2019-10-28T15:01:32Z</dcterms:modified>
</cp:coreProperties>
</file>